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01" r:id="rId59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CC99"/>
    <a:srgbClr val="00009B"/>
    <a:srgbClr val="008000"/>
    <a:srgbClr val="00FF03"/>
    <a:srgbClr val="FF0000"/>
    <a:srgbClr val="CC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1"/>
    <p:restoredTop sz="92326"/>
  </p:normalViewPr>
  <p:slideViewPr>
    <p:cSldViewPr>
      <p:cViewPr varScale="1">
        <p:scale>
          <a:sx n="96" d="100"/>
          <a:sy n="96" d="100"/>
        </p:scale>
        <p:origin x="244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28"/>
    </p:cViewPr>
  </p:sorterViewPr>
  <p:notesViewPr>
    <p:cSldViewPr>
      <p:cViewPr varScale="1">
        <p:scale>
          <a:sx n="94" d="100"/>
          <a:sy n="94" d="100"/>
        </p:scale>
        <p:origin x="3752" y="20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7"/>
          <p:cNvSpPr txBox="1">
            <a:spLocks noChangeArrowheads="1"/>
          </p:cNvSpPr>
          <p:nvPr/>
        </p:nvSpPr>
        <p:spPr bwMode="auto">
          <a:xfrm>
            <a:off x="3124200" y="8909050"/>
            <a:ext cx="3530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/>
              <a:t>Chapt. 2 -- Handout  </a:t>
            </a:r>
            <a:fld id="{A3C7AABB-EC9C-E44C-BE74-AECDD3D490AD}" type="slidenum">
              <a:rPr lang="en-US" sz="1200"/>
              <a:pPr algn="r" eaLnBrk="1" hangingPunct="1"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6820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5EC6FE-F5F5-C544-BE62-2CD99C69AB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16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8E85B7C-EE43-4146-8698-DF0F592879FC}" type="slidenum">
              <a:rPr lang="en-US"/>
              <a:pPr/>
              <a:t>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 In an infinitesimal time interval </a:t>
            </a:r>
            <a:r>
              <a:rPr lang="en-US" dirty="0" err="1"/>
              <a:t>dt</a:t>
            </a:r>
            <a:r>
              <a:rPr lang="en-US" dirty="0"/>
              <a:t> there may occur only one arrival. This happens with the probability </a:t>
            </a:r>
            <a:r>
              <a:rPr lang="en-US" dirty="0" err="1"/>
              <a:t>λdt</a:t>
            </a:r>
            <a:r>
              <a:rPr lang="en-US" dirty="0"/>
              <a:t> independent of arrivals outside the interval.</a:t>
            </a:r>
          </a:p>
          <a:p>
            <a:r>
              <a:rPr lang="en-US" dirty="0"/>
              <a:t>2- Moreover, the number of arrivals N(t1, t2) and N(t3, t4) in non-overlapping intervals (t1 ≤ t2 ≤ t3 ≤ t4) are 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C6FE-F5F5-C544-BE62-2CD99C69AB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81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80019D-D04F-6646-B713-F9FD82A2C863}" type="slidenum">
              <a:rPr lang="en-US"/>
              <a:pPr/>
              <a:t>11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Mechanistic: We can understand the system by studying it’s underlaying parts and their relations</a:t>
            </a:r>
          </a:p>
          <a:p>
            <a:pPr eaLnBrk="1" hangingPunct="1"/>
            <a:endParaRPr lang="en-US" dirty="0">
              <a:latin typeface="Times New Roman" charset="0"/>
            </a:endParaRPr>
          </a:p>
          <a:p>
            <a:pPr eaLnBrk="1" hangingPunct="1"/>
            <a:r>
              <a:rPr lang="en-US" dirty="0">
                <a:latin typeface="Times New Roman" charset="0"/>
              </a:rPr>
              <a:t>Brute-force: you go through all possible scenarios and enumerate them.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ABD94F-870A-724F-A695-411764740FDA}" type="slidenum">
              <a:rPr lang="en-US"/>
              <a:pPr/>
              <a:t>12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47BC329-5166-8A44-ABA3-5CF1E6512E7B}" type="slidenum">
              <a:rPr lang="en-US"/>
              <a:pPr/>
              <a:t>13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C26C84B-3ADD-0F4F-9FE2-1FC26B5EAB85}" type="slidenum">
              <a:rPr lang="en-US"/>
              <a:pPr/>
              <a:t>14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Some built-in by Arena, you can define others. (You always define your own in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ED4F22E-634D-8748-9990-EA259BEE2CB9}" type="slidenum">
              <a:rPr lang="en-US"/>
              <a:pPr/>
              <a:t>15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29EEF99-2241-4E40-8701-1B2FA41B7994}" type="slidenum">
              <a:rPr lang="en-US"/>
              <a:pPr/>
              <a:t>16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5915BC7-0316-8548-BAB6-219E6B5A1D29}" type="slidenum">
              <a:rPr lang="en-US"/>
              <a:pPr/>
              <a:t>17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73E9754-4A0F-9F46-B81E-B4FFD88BFB92}" type="slidenum">
              <a:rPr lang="en-US"/>
              <a:pPr/>
              <a:t>18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21810A1-D868-684C-BDF6-28733F13813B}" type="slidenum">
              <a:rPr lang="en-US"/>
              <a:pPr/>
              <a:t>19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A26065-8C38-A743-9D07-D5A702D92E16}" type="slidenum">
              <a:rPr lang="en-US"/>
              <a:pPr/>
              <a:t>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94998C8-C162-044B-ABF7-E30EDA5E7C85}" type="slidenum">
              <a:rPr lang="en-US"/>
              <a:pPr/>
              <a:t>20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CC2385-AA52-B846-9026-1721D243EF90}" type="slidenum">
              <a:rPr lang="en-US"/>
              <a:pPr/>
              <a:t>21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613E94B-FEE1-7343-839F-3FD3FB330DA6}" type="slidenum">
              <a:rPr lang="en-US"/>
              <a:pPr/>
              <a:t>22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96F760-A0C6-484A-BD10-67DB8906A7EC}" type="slidenum">
              <a:rPr lang="en-US"/>
              <a:pPr/>
              <a:t>23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Clock variables are internally built in arena/</a:t>
            </a:r>
            <a:r>
              <a:rPr lang="en-US" dirty="0" err="1">
                <a:latin typeface="Times New Roman" charset="0"/>
              </a:rPr>
              <a:t>anylogic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704E92D-DB16-A04C-B3BB-5A80E731A543}" type="slidenum">
              <a:rPr lang="en-US"/>
              <a:pPr/>
              <a:t>24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D3F8F2-944E-0840-802D-14A275DBB07A}" type="slidenum">
              <a:rPr lang="en-US"/>
              <a:pPr/>
              <a:t>25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DDC4527-3B95-3744-A0A4-71B6D8688183}" type="slidenum">
              <a:rPr lang="en-US"/>
              <a:pPr/>
              <a:t>26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C9AB32C-DF3E-E94D-AD87-C3DB9CBDBC7F}" type="slidenum">
              <a:rPr lang="en-US"/>
              <a:pPr/>
              <a:t>27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FB58C5F-AB16-A145-8FD9-2B1B0D281334}" type="slidenum">
              <a:rPr lang="en-US"/>
              <a:pPr/>
              <a:t>28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8FFC743-619C-D84B-BE05-4DDE984C53EE}" type="slidenum">
              <a:rPr lang="en-US"/>
              <a:pPr/>
              <a:t>29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DFA2033-0AB2-7346-BE10-A6C9FF4F0E0F}" type="slidenum">
              <a:rPr lang="en-US"/>
              <a:pPr/>
              <a:t>3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61E3151-0B4C-724B-971D-C9EF329271F2}" type="slidenum">
              <a:rPr lang="en-US"/>
              <a:pPr/>
              <a:t>30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2A7A9AE-3253-CA49-8DA0-EE06FE1F474B}" type="slidenum">
              <a:rPr lang="en-US"/>
              <a:pPr/>
              <a:t>31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EA47AD-F3AB-EF44-BA94-36405BE98F3C}" type="slidenum">
              <a:rPr lang="en-US"/>
              <a:pPr/>
              <a:t>32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E632BDF-2A10-6943-A86C-92C2012028F2}" type="slidenum">
              <a:rPr lang="en-US"/>
              <a:pPr/>
              <a:t>33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F6FAF2C-BFAA-2B46-951E-9273A2E6DF8B}" type="slidenum">
              <a:rPr lang="en-US"/>
              <a:pPr/>
              <a:t>34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C0D8BAC-782E-314B-9106-06D4ED5E1544}" type="slidenum">
              <a:rPr lang="en-US"/>
              <a:pPr/>
              <a:t>35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5C7B1EB-FC63-954C-9A13-5CECA9A41BB2}" type="slidenum">
              <a:rPr lang="en-US"/>
              <a:pPr/>
              <a:t>36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6EEBF59-D5F3-894E-AD51-268FF80F0DE1}" type="slidenum">
              <a:rPr lang="en-US"/>
              <a:pPr/>
              <a:t>37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8DECF88-9EAD-F444-BD4E-35C65FBD4F9B}" type="slidenum">
              <a:rPr lang="en-US"/>
              <a:pPr/>
              <a:t>38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EFA3335-3BB7-1240-B991-29736C90188A}" type="slidenum">
              <a:rPr lang="en-US"/>
              <a:pPr/>
              <a:t>39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4C8FE0E-DC08-6240-9BCD-4188B1D7502D}" type="slidenum">
              <a:rPr lang="en-US"/>
              <a:pPr/>
              <a:t>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</a:rPr>
              <a:t>Production within 20 minutes = 5 parts; / 5</a:t>
            </a:r>
          </a:p>
          <a:p>
            <a:pPr eaLnBrk="1" hangingPunct="1"/>
            <a:endParaRPr lang="en-US" dirty="0">
              <a:latin typeface="Times New Roman" charset="0"/>
            </a:endParaRPr>
          </a:p>
          <a:p>
            <a:pPr eaLnBrk="1" hangingPunct="1"/>
            <a:r>
              <a:rPr lang="en-US" dirty="0">
                <a:latin typeface="Times New Roman" charset="0"/>
              </a:rPr>
              <a:t>Average Waiting Time in Queue = 2.49  mins /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63E2305-24E3-044F-A44E-652B65C88795}" type="slidenum">
              <a:rPr lang="en-US"/>
              <a:pPr/>
              <a:t>40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8E8D99-87FF-664B-9AB8-B2E5FA735284}" type="slidenum">
              <a:rPr lang="en-US"/>
              <a:pPr/>
              <a:t>41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81713DA-3516-0B41-B2B6-92D27703AEAA}" type="slidenum">
              <a:rPr lang="en-US"/>
              <a:pPr/>
              <a:t>42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AAC9B78-3749-D240-A6AF-182F537EF17A}" type="slidenum">
              <a:rPr lang="en-US"/>
              <a:pPr/>
              <a:t>43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E790D0D-CAC8-0646-956C-651BBD9BB1B1}" type="slidenum">
              <a:rPr lang="en-US"/>
              <a:pPr/>
              <a:t>44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5BE8C18-385D-5C43-9620-354EA180A5DB}" type="slidenum">
              <a:rPr lang="en-US"/>
              <a:pPr/>
              <a:t>45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0B733D2-C73E-B740-8136-7E06E863D2C9}" type="slidenum">
              <a:rPr lang="en-US"/>
              <a:pPr/>
              <a:t>46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046337-3074-9149-80C4-93AB5FF48679}" type="slidenum">
              <a:rPr lang="en-US"/>
              <a:pPr/>
              <a:t>47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5D06C7-E35B-EB45-9A29-B06B1C5B8B53}" type="slidenum">
              <a:rPr lang="en-US"/>
              <a:pPr/>
              <a:t>48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C1C6072-68CF-1642-88C5-BD6D6AA75B59}" type="slidenum">
              <a:rPr lang="en-US"/>
              <a:pPr/>
              <a:t>49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671B4BE-7170-204C-AC68-653F07C5DA79}" type="slidenum">
              <a:rPr lang="en-US"/>
              <a:pPr/>
              <a:t>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85FE2E6-457C-4C4E-B6C7-749AB1A1D1CC}" type="slidenum">
              <a:rPr lang="en-US"/>
              <a:pPr/>
              <a:t>50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E334082-BDCC-0A4A-943B-54DE62CB73FE}" type="slidenum">
              <a:rPr lang="en-US"/>
              <a:pPr/>
              <a:t>51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CD3F9FA-82A1-FA47-B0ED-3D1B91071BC2}" type="slidenum">
              <a:rPr lang="en-US"/>
              <a:pPr/>
              <a:t>52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58CB552-FB84-274C-A338-DCD3FEC73F62}" type="slidenum">
              <a:rPr lang="en-US"/>
              <a:pPr/>
              <a:t>53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A7CFF4B-5ED7-A743-8941-79C39DD8E89E}" type="slidenum">
              <a:rPr lang="en-US"/>
              <a:pPr/>
              <a:t>54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F0AAB01-B6AE-9B4F-AF1F-5A2D59586246}" type="slidenum">
              <a:rPr lang="en-US"/>
              <a:pPr/>
              <a:t>55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099523B-AF43-E447-AA72-C0D339828D4A}" type="slidenum">
              <a:rPr lang="en-US"/>
              <a:pPr/>
              <a:t>56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71C6F7F-A170-0246-897A-CD7E2C0307FD}" type="slidenum">
              <a:rPr lang="en-US"/>
              <a:pPr/>
              <a:t>57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AAFCA1-505C-AD43-A96A-ADF469F1164E}" type="slidenum">
              <a:rPr lang="en-US"/>
              <a:pPr/>
              <a:t>58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CB70B7C-2FD4-B94C-82D0-476D0CD9D881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5667302-21A1-504A-93F6-78E3AC6B4064}" type="slidenum">
              <a:rPr lang="en-US"/>
              <a:pPr/>
              <a:t>7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04ED5F2-B328-1746-9A41-63DA966A2CA7}" type="slidenum">
              <a:rPr lang="en-US"/>
              <a:pPr/>
              <a:t>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953BECF-C156-EC49-9E91-3796F7F84CF0}" type="slidenum">
              <a:rPr lang="en-US"/>
              <a:pPr/>
              <a:t>9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840708E-0670-334D-8A9D-91C70FC71440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4191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471166C3-6190-AC44-97A3-5DDD230934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1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76200"/>
            <a:ext cx="22479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5913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55C49345-F9E7-054B-B459-502D21F7D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33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</a:t>
            </a:r>
            <a:fld id="{06CA5CCF-0C4B-7B40-B0C4-F2CEDAC805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7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FE5B3AB4-71B9-F745-B327-525C5261C87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18373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03C76BEE-9DD9-8B4C-9590-B2B47AA2F552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305392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19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8655A0D-7106-394C-B754-8774C9922699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266609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97E284B5-8EA9-D849-8782-EBC0142E92C1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401094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451A9C6-7AEA-804C-9CB4-4621DC33F463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71667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DA883287-53B4-3C4C-A69A-390B79968B3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04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2E6ED020-0388-F24D-B9B9-F5B959BC0398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101292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7D7D4122-5E59-5343-9501-F78850E9544F}" type="slidenum">
              <a:rPr lang="en-US"/>
              <a:pPr/>
              <a:t>‹#›</a:t>
            </a:fld>
            <a:r>
              <a:rPr lang="en-US"/>
              <a:t> of 57</a:t>
            </a:r>
          </a:p>
        </p:txBody>
      </p:sp>
    </p:spTree>
    <p:extLst>
      <p:ext uri="{BB962C8B-B14F-4D97-AF65-F5344CB8AC3E}">
        <p14:creationId xmlns:p14="http://schemas.microsoft.com/office/powerpoint/2010/main" val="62079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899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219200"/>
            <a:ext cx="8991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3"/>
            <a:r>
              <a:rPr lang="en-US"/>
              <a:t>	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5532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 Simulation 101  – Fundamental Simulation Concepts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9B"/>
                </a:solidFill>
                <a:latin typeface="Arial" charset="0"/>
              </a:defRPr>
            </a:lvl1pPr>
          </a:lstStyle>
          <a:p>
            <a:r>
              <a:rPr lang="en-US" dirty="0"/>
              <a:t>Slide </a:t>
            </a:r>
            <a:fld id="{348A81D5-FD39-9C47-ABF5-F943C0B922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2700">
            <a:solidFill>
              <a:srgbClr val="0000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9B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25000"/>
        <a:buChar char="•"/>
        <a:defRPr sz="2800" b="1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B"/>
        </a:buClr>
        <a:buSzPct val="75000"/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55.e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1.wmf"/><Relationship Id="rId11" Type="http://schemas.openxmlformats.org/officeDocument/2006/relationships/image" Target="../media/image65.jpg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63.wmf"/><Relationship Id="rId4" Type="http://schemas.openxmlformats.org/officeDocument/2006/relationships/image" Target="../media/image64.png"/><Relationship Id="rId9" Type="http://schemas.openxmlformats.org/officeDocument/2006/relationships/oleObject" Target="../embeddings/oleObject55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60647-FD2B-7A45-A0A5-853E8D55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-10906"/>
            <a:ext cx="4127500" cy="186690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828800" y="6553200"/>
            <a:ext cx="4800600" cy="3048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301F4D8-3CE7-D54E-93DC-640E7599B5D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053" name="Line 4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Line 9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752600" y="1794609"/>
            <a:ext cx="5638800" cy="2035175"/>
          </a:xfrm>
          <a:noFill/>
        </p:spPr>
        <p:txBody>
          <a:bodyPr anchor="t" anchorCtr="1"/>
          <a:lstStyle/>
          <a:p>
            <a:pPr algn="ctr" eaLnBrk="1" hangingPunct="1"/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Fundamental Simulation Concepts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78518" y="4797106"/>
            <a:ext cx="43869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Mohammad Ramshani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University of Tennessee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6B012-7088-9D4B-9D95-6404521A6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4080029"/>
            <a:ext cx="2057400" cy="2396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C9F445-CE47-1643-8F4F-FEE90E01F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7" y="16390"/>
            <a:ext cx="3531526" cy="8457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45B9-8A87-C644-98B4-383A1730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8383-B44A-934F-8050-9F4B4AB18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the arrival process of customers can be described by a Poisson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2A0D9-BC5B-7E4B-842C-AB3ADAEBF4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 Simulation 101  – Fundamental Simulation Concepts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6114E-EE8F-3541-AC73-2E01871C32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 </a:t>
            </a:r>
            <a:fld id="{FE5B3AB4-71B9-F745-B327-525C5261C872}" type="slidenum">
              <a:rPr lang="en-US" smtClean="0"/>
              <a:pPr/>
              <a:t>10</a:t>
            </a:fld>
            <a:r>
              <a:rPr lang="en-US"/>
              <a:t> of 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379BC-3EE0-814B-BC12-5CD5F29C2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50000" r="27500" b="31132"/>
          <a:stretch/>
        </p:blipFill>
        <p:spPr>
          <a:xfrm>
            <a:off x="1669254" y="2095499"/>
            <a:ext cx="5805491" cy="175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736D1-0517-A445-B18E-2075AA2A51B6}"/>
                  </a:ext>
                </a:extLst>
              </p:cNvPr>
              <p:cNvSpPr txBox="1"/>
              <p:nvPr/>
            </p:nvSpPr>
            <p:spPr>
              <a:xfrm>
                <a:off x="5405252" y="4542380"/>
                <a:ext cx="3452997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736D1-0517-A445-B18E-2075AA2A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52" y="4542380"/>
                <a:ext cx="3452997" cy="716799"/>
              </a:xfrm>
              <a:prstGeom prst="rect">
                <a:avLst/>
              </a:prstGeom>
              <a:blipFill>
                <a:blip r:embed="rId6"/>
                <a:stretch>
                  <a:fillRect l="-1471" r="-36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9C30C5E-5BD1-2B4A-A64B-B3A144ED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799" y="3580391"/>
            <a:ext cx="3219450" cy="840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0B5B5F-85C2-9D4C-8AB0-FA36B8446010}"/>
              </a:ext>
            </a:extLst>
          </p:cNvPr>
          <p:cNvSpPr/>
          <p:nvPr/>
        </p:nvSpPr>
        <p:spPr>
          <a:xfrm>
            <a:off x="87631" y="3890010"/>
            <a:ext cx="510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Poisson process is a pure birth process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number of arrivals N(t) in a finite interval of length t obeys the Poisson(</a:t>
            </a:r>
            <a:r>
              <a:rPr lang="en-US" sz="2000" dirty="0" err="1"/>
              <a:t>λt</a:t>
            </a:r>
            <a:r>
              <a:rPr lang="en-US" sz="2000" dirty="0"/>
              <a:t>) distribution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The interarrival times are independent and obey the </a:t>
            </a:r>
            <a:r>
              <a:rPr lang="en-US" sz="2000" dirty="0" err="1"/>
              <a:t>Exp</a:t>
            </a:r>
            <a:r>
              <a:rPr lang="en-US" sz="2000" dirty="0"/>
              <a:t>(</a:t>
            </a:r>
            <a:r>
              <a:rPr lang="en-US" sz="2000" dirty="0" err="1"/>
              <a:t>λ</a:t>
            </a:r>
            <a:r>
              <a:rPr lang="en-US" sz="2000" dirty="0"/>
              <a:t>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F2DA4-5CD2-504F-9F98-395A3085FACB}"/>
                  </a:ext>
                </a:extLst>
              </p:cNvPr>
              <p:cNvSpPr txBox="1"/>
              <p:nvPr/>
            </p:nvSpPr>
            <p:spPr>
              <a:xfrm>
                <a:off x="5337213" y="5533351"/>
                <a:ext cx="3692486" cy="322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𝑖𝑛𝑡𝑒𝑟𝑎𝑟𝑟𝑖𝑣𝑎𝑙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1F2DA4-5CD2-504F-9F98-395A3085F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213" y="5533351"/>
                <a:ext cx="3692486" cy="322268"/>
              </a:xfrm>
              <a:prstGeom prst="rect">
                <a:avLst/>
              </a:prstGeom>
              <a:blipFill>
                <a:blip r:embed="rId8"/>
                <a:stretch>
                  <a:fillRect l="-1031" t="-3846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05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9C58EFBA-4AE0-BD4F-95BA-C617DCEBDAF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12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Mechanistic Simulation</a:t>
            </a:r>
          </a:p>
        </p:txBody>
      </p:sp>
      <p:sp>
        <p:nvSpPr>
          <p:cNvPr id="1127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Individual operations (arrivals, service times) will occur exactly as in reality</a:t>
            </a:r>
          </a:p>
          <a:p>
            <a:pPr eaLnBrk="1" hangingPunct="1"/>
            <a:r>
              <a:rPr lang="en-US" dirty="0">
                <a:latin typeface="Arial" charset="0"/>
              </a:rPr>
              <a:t>Movements, changes occur at right “times,” in right order</a:t>
            </a:r>
          </a:p>
          <a:p>
            <a:pPr eaLnBrk="1" hangingPunct="1"/>
            <a:r>
              <a:rPr lang="en-US" dirty="0">
                <a:latin typeface="Arial" charset="0"/>
              </a:rPr>
              <a:t>Different pieces interact</a:t>
            </a:r>
          </a:p>
          <a:p>
            <a:pPr eaLnBrk="1" hangingPunct="1"/>
            <a:r>
              <a:rPr lang="en-US" dirty="0">
                <a:latin typeface="Arial" charset="0"/>
              </a:rPr>
              <a:t>Install “observers” to get output performance measures</a:t>
            </a:r>
          </a:p>
          <a:p>
            <a:pPr eaLnBrk="1" hangingPunct="1"/>
            <a:r>
              <a:rPr lang="en-US" dirty="0">
                <a:latin typeface="Arial" charset="0"/>
              </a:rPr>
              <a:t>Concrete, “brute-force” analysis approach</a:t>
            </a:r>
          </a:p>
          <a:p>
            <a:pPr eaLnBrk="1" hangingPunct="1"/>
            <a:r>
              <a:rPr lang="en-US" dirty="0">
                <a:latin typeface="Arial" charset="0"/>
              </a:rPr>
              <a:t>Nothing mysterious or subtle</a:t>
            </a:r>
          </a:p>
          <a:p>
            <a:pPr lvl="1" eaLnBrk="1" hangingPunct="1"/>
            <a:r>
              <a:rPr lang="en-US" b="1" dirty="0">
                <a:latin typeface="Arial" charset="0"/>
              </a:rPr>
              <a:t>But a lot of details, bookkeeping</a:t>
            </a:r>
          </a:p>
          <a:p>
            <a:pPr lvl="1" eaLnBrk="1" hangingPunct="1"/>
            <a:r>
              <a:rPr lang="en-US" b="1" dirty="0">
                <a:latin typeface="Arial" charset="0"/>
              </a:rPr>
              <a:t>Simulation software keeps track of things for you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BC47025-3D05-0948-962F-114F53C3EB3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229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</a:t>
            </a:r>
          </a:p>
        </p:txBody>
      </p:sp>
      <p:sp>
        <p:nvSpPr>
          <p:cNvPr id="1229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“Players” that move around, change status, affect and are affected by other 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Dynamic objects</a:t>
            </a:r>
            <a:r>
              <a:rPr lang="en-US" dirty="0">
                <a:latin typeface="Arial" charset="0"/>
              </a:rPr>
              <a:t> — created, processed, removed (maybe)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represent “real” objects/beings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Examples:  parts in a factory, pizza in a pizzeria, drinks in a bar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Can have “fake” entities for modeling “tricks”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highlight>
                  <a:srgbClr val="FFFF00"/>
                </a:highlight>
                <a:latin typeface="Arial" charset="0"/>
              </a:rPr>
              <a:t>Breakdown demon, break angel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dirty="0">
                <a:highlight>
                  <a:srgbClr val="FFFF00"/>
                </a:highlight>
                <a:latin typeface="Arial" charset="0"/>
              </a:rPr>
              <a:t>Though Arena has built-in ways to model these examples directly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have multiple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realizations</a:t>
            </a:r>
            <a:r>
              <a:rPr lang="en-US" dirty="0">
                <a:latin typeface="Arial" charset="0"/>
              </a:rPr>
              <a:t> floating around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Can have different types of entities concurrently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Usually, identifying types of entities is first thing to do in building model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25BD5009-4C8B-C846-B165-BC2C605ADF0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331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331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Attributes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Characteristic of all entities:  describe, differentiate</a:t>
            </a:r>
          </a:p>
          <a:p>
            <a:pPr lvl="1" eaLnBrk="1" hangingPunct="1"/>
            <a:r>
              <a:rPr lang="en-US" dirty="0">
                <a:latin typeface="Arial" charset="0"/>
              </a:rPr>
              <a:t>All entities have same attribute “slots” but different values for different entities, for example:</a:t>
            </a:r>
          </a:p>
          <a:p>
            <a:pPr lvl="2" eaLnBrk="1" hangingPunct="1"/>
            <a:r>
              <a:rPr lang="en-US" dirty="0">
                <a:latin typeface="Arial" charset="0"/>
              </a:rPr>
              <a:t>Time of arrival</a:t>
            </a:r>
          </a:p>
          <a:p>
            <a:pPr lvl="2" eaLnBrk="1" hangingPunct="1"/>
            <a:r>
              <a:rPr lang="en-US" dirty="0">
                <a:latin typeface="Arial" charset="0"/>
              </a:rPr>
              <a:t>Due date</a:t>
            </a:r>
          </a:p>
          <a:p>
            <a:pPr lvl="2" eaLnBrk="1" hangingPunct="1"/>
            <a:r>
              <a:rPr lang="en-US" dirty="0">
                <a:latin typeface="Arial" charset="0"/>
              </a:rPr>
              <a:t>Priority</a:t>
            </a:r>
          </a:p>
          <a:p>
            <a:pPr lvl="2" eaLnBrk="1" hangingPunct="1"/>
            <a:r>
              <a:rPr lang="en-US" dirty="0">
                <a:latin typeface="Arial" charset="0"/>
              </a:rPr>
              <a:t>Color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Attribute value tied to a specific entity</a:t>
            </a:r>
          </a:p>
          <a:p>
            <a:pPr lvl="1" eaLnBrk="1" hangingPunct="1"/>
            <a:r>
              <a:rPr lang="en-US" dirty="0">
                <a:latin typeface="Arial" charset="0"/>
              </a:rPr>
              <a:t>Like “local” (to entities) variables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EB24F71F-6A09-4C44-BA78-BC8A7DD3232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434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(Global)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Reflect characteristics of the whole model, not of specific entities, i.e.,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Values for which there’s only one copy for whole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Example: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Travel time between all station pairs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parts in system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Simulation clock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Not tied to entities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Entities can access, change (variables are rewriteable)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A282FFF-782E-1343-81CA-08DDB00C1BC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536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Resources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What entities compete for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People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Equipment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Entity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seizes</a:t>
            </a:r>
            <a:r>
              <a:rPr lang="en-US" dirty="0">
                <a:latin typeface="Arial" charset="0"/>
              </a:rPr>
              <a:t> a resource, uses it,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releases</a:t>
            </a:r>
            <a:r>
              <a:rPr lang="en-US" dirty="0">
                <a:latin typeface="Arial" charset="0"/>
              </a:rPr>
              <a:t>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Think of a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resource being assigned to an entity</a:t>
            </a:r>
            <a:r>
              <a:rPr lang="en-US" dirty="0">
                <a:latin typeface="Arial" charset="0"/>
              </a:rPr>
              <a:t>, rather than an entity “belonging to” a resource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“A” resource can have several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units</a:t>
            </a:r>
            <a:r>
              <a:rPr lang="en-US" dirty="0">
                <a:latin typeface="Arial" charset="0"/>
              </a:rPr>
              <a:t> of capacity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Seats at a table in a restaurant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Identical ticketing agents at an airline counter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units of a resource can be changed during simulation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BC9C02B-4649-FF41-A654-55DC8F3EB15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639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Queues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Place for entities to wait when they can’t move on (maybe since resource they want to seize is not available)</a:t>
            </a:r>
          </a:p>
          <a:p>
            <a:pPr lvl="1" eaLnBrk="1" hangingPunct="1"/>
            <a:r>
              <a:rPr lang="en-US" dirty="0">
                <a:latin typeface="Arial" charset="0"/>
              </a:rPr>
              <a:t>Have names, often tied to a corresponding resource</a:t>
            </a:r>
          </a:p>
          <a:p>
            <a:pPr lvl="1" eaLnBrk="1" hangingPunct="1"/>
            <a:r>
              <a:rPr lang="en-US" dirty="0">
                <a:latin typeface="Arial" charset="0"/>
              </a:rPr>
              <a:t>Can have a finite capacity to model limited space — have to model what to do if an entity shows up to a queue that’s already full</a:t>
            </a:r>
          </a:p>
          <a:p>
            <a:pPr lvl="1" eaLnBrk="1" hangingPunct="1"/>
            <a:r>
              <a:rPr lang="en-US" dirty="0">
                <a:latin typeface="Arial" charset="0"/>
              </a:rPr>
              <a:t>It is important to track:</a:t>
            </a:r>
          </a:p>
          <a:p>
            <a:pPr lvl="2" eaLnBrk="1" hangingPunct="1"/>
            <a:r>
              <a:rPr lang="en-US" dirty="0">
                <a:latin typeface="Arial" charset="0"/>
              </a:rPr>
              <a:t>Number of entities in a given queue at a given time</a:t>
            </a:r>
          </a:p>
          <a:p>
            <a:pPr lvl="2" eaLnBrk="1" hangingPunct="1"/>
            <a:r>
              <a:rPr lang="en-US" dirty="0">
                <a:latin typeface="Arial" charset="0"/>
              </a:rPr>
              <a:t>Average number of entities in a given queue over time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4AD02FE-7CEE-5648-BD9F-7FD5D94B6A0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741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741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Statistical accumulators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Variables that “watch” what’s happening</a:t>
            </a:r>
          </a:p>
          <a:p>
            <a:pPr lvl="1" eaLnBrk="1" hangingPunct="1"/>
            <a:r>
              <a:rPr lang="en-US" dirty="0">
                <a:latin typeface="Arial" charset="0"/>
              </a:rPr>
              <a:t>Depend on output performance measures desired</a:t>
            </a:r>
          </a:p>
          <a:p>
            <a:pPr lvl="1" eaLnBrk="1" hangingPunct="1"/>
            <a:r>
              <a:rPr lang="en-US" dirty="0">
                <a:latin typeface="Arial" charset="0"/>
              </a:rPr>
              <a:t>“Passive” components— don’t participate in model, just record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At end of simulation, used to compute final output performance measures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DDB1DF8-7E32-6344-96C7-A89031A0A718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Pieces of a Simulation Model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Statistical accumulators for simple processing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Number of parts produced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Total waiting time spent in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No. of parts that have gone through a given queue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time in queue we’ve seen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Total of times spent in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time in system we’ve seen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Area so far under queue-length curve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Max of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 so far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Area so far under server-busy curve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D1C647F8-86F6-C243-ABA6-828D69F7091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19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94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Dynamics: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Event-Scheduling “World View”</a:t>
            </a:r>
          </a:p>
        </p:txBody>
      </p:sp>
      <p:sp>
        <p:nvSpPr>
          <p:cNvPr id="1946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Identify characteristics of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events</a:t>
            </a:r>
            <a:endParaRPr lang="en-US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Decide on the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logic</a:t>
            </a:r>
            <a:r>
              <a:rPr lang="en-US" dirty="0">
                <a:latin typeface="Arial" charset="0"/>
              </a:rPr>
              <a:t> for each type of event to: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Track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state changes</a:t>
            </a:r>
            <a:r>
              <a:rPr lang="en-US" dirty="0">
                <a:latin typeface="Arial" charset="0"/>
              </a:rPr>
              <a:t> for each event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Observe statistics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Update timings of future events (for all the entities)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Simulation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clock</a:t>
            </a:r>
            <a:r>
              <a:rPr lang="en-US" dirty="0">
                <a:latin typeface="Arial" charset="0"/>
              </a:rPr>
              <a:t>, future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event calendar</a:t>
            </a:r>
          </a:p>
          <a:p>
            <a:pPr eaLnBrk="1" hangingPunct="1">
              <a:lnSpc>
                <a:spcPct val="90000"/>
              </a:lnSpc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Jump</a:t>
            </a:r>
            <a:r>
              <a:rPr lang="en-US" dirty="0">
                <a:latin typeface="Arial" charset="0"/>
              </a:rPr>
              <a:t> from one event to the next, process, observe statistics, update event calendar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Must specify an appropriate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stopping rule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Usually done with general-purpose programming language (C++, Java, </a:t>
            </a:r>
            <a:r>
              <a:rPr lang="en-US" dirty="0" err="1">
                <a:latin typeface="Arial" charset="0"/>
              </a:rPr>
              <a:t>Matlab</a:t>
            </a:r>
            <a:r>
              <a:rPr lang="en-US" dirty="0">
                <a:latin typeface="Arial" charset="0"/>
              </a:rPr>
              <a:t>, FORTRAN, etc.)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DD19F91-013E-4742-AA30-ECE0A1DD60D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What We’ll Do ...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Underlying ideas, methods, and issues in simulation</a:t>
            </a:r>
          </a:p>
          <a:p>
            <a:pPr eaLnBrk="1" hangingPunct="1"/>
            <a:r>
              <a:rPr lang="en-US" dirty="0">
                <a:latin typeface="Arial" charset="0"/>
              </a:rPr>
              <a:t>Software-independent (setting up for </a:t>
            </a:r>
            <a:r>
              <a:rPr lang="en-US" dirty="0" err="1">
                <a:latin typeface="Arial" charset="0"/>
              </a:rPr>
              <a:t>AnyLogic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Example of a simple processing system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Scope the problem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Terminology</a:t>
            </a:r>
          </a:p>
          <a:p>
            <a:pPr lvl="1" eaLnBrk="1" hangingPunct="1"/>
            <a:r>
              <a:rPr lang="en-US" dirty="0">
                <a:latin typeface="Arial" charset="0"/>
              </a:rPr>
              <a:t>Simulation by hand</a:t>
            </a:r>
          </a:p>
          <a:p>
            <a:pPr lvl="1" eaLnBrk="1" hangingPunct="1"/>
            <a:r>
              <a:rPr lang="en-US" dirty="0">
                <a:latin typeface="Arial" charset="0"/>
              </a:rPr>
              <a:t>Some basic statistical issues</a:t>
            </a:r>
          </a:p>
          <a:p>
            <a:pPr eaLnBrk="1" hangingPunct="1"/>
            <a:r>
              <a:rPr lang="en-US" dirty="0">
                <a:latin typeface="Arial" charset="0"/>
              </a:rPr>
              <a:t>Spreadsheet simulation</a:t>
            </a:r>
          </a:p>
          <a:p>
            <a:pPr lvl="1" eaLnBrk="1" hangingPunct="1"/>
            <a:r>
              <a:rPr lang="en-US" dirty="0">
                <a:latin typeface="Arial" charset="0"/>
              </a:rPr>
              <a:t>Simple static/dynamic models</a:t>
            </a:r>
          </a:p>
          <a:p>
            <a:pPr eaLnBrk="1" hangingPunct="1"/>
            <a:r>
              <a:rPr lang="en-US" dirty="0">
                <a:latin typeface="Arial" charset="0"/>
              </a:rPr>
              <a:t>Overview of a simulation study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964F2464-392F-C643-9169-7872559651C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</a:t>
            </a:r>
          </a:p>
        </p:txBody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Arrival</a:t>
            </a:r>
            <a:r>
              <a:rPr lang="en-US" dirty="0">
                <a:latin typeface="Arial" charset="0"/>
              </a:rPr>
              <a:t> of a new part to system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statistical accumulators (from last event to now)</a:t>
            </a:r>
          </a:p>
          <a:p>
            <a:pPr lvl="2" eaLnBrk="1" hangingPunct="1"/>
            <a:r>
              <a:rPr lang="en-US" dirty="0">
                <a:latin typeface="Arial" charset="0"/>
              </a:rPr>
              <a:t>Area under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2" eaLnBrk="1" hangingPunct="1"/>
            <a:r>
              <a:rPr lang="en-US" dirty="0">
                <a:latin typeface="Arial" charset="0"/>
              </a:rPr>
              <a:t>Max of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2" eaLnBrk="1" hangingPunct="1"/>
            <a:r>
              <a:rPr lang="en-US" dirty="0">
                <a:latin typeface="Arial" charset="0"/>
              </a:rPr>
              <a:t>Area under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</a:rPr>
              <a:t>“Mark” arriving part with current time </a:t>
            </a:r>
          </a:p>
          <a:p>
            <a:pPr lvl="1" eaLnBrk="1" hangingPunct="1"/>
            <a:r>
              <a:rPr lang="en-US" dirty="0">
                <a:latin typeface="Arial" charset="0"/>
              </a:rPr>
              <a:t>If machine is idle:</a:t>
            </a:r>
          </a:p>
          <a:p>
            <a:pPr lvl="2" eaLnBrk="1" hangingPunct="1"/>
            <a:r>
              <a:rPr lang="en-US" dirty="0">
                <a:solidFill>
                  <a:srgbClr val="00CC00"/>
                </a:solidFill>
                <a:latin typeface="Arial" charset="0"/>
              </a:rPr>
              <a:t>Start processing (schedule departure), </a:t>
            </a:r>
            <a:r>
              <a:rPr lang="en-US" dirty="0">
                <a:latin typeface="Arial" charset="0"/>
              </a:rPr>
              <a:t>Make machine busy, Tally waiting time in queue (0)</a:t>
            </a:r>
          </a:p>
          <a:p>
            <a:pPr lvl="1" eaLnBrk="1" hangingPunct="1"/>
            <a:r>
              <a:rPr lang="en-US" dirty="0">
                <a:latin typeface="Arial" charset="0"/>
              </a:rPr>
              <a:t>	Else (machine is busy):</a:t>
            </a:r>
          </a:p>
          <a:p>
            <a:pPr lvl="2" eaLnBrk="1" hangingPunct="1"/>
            <a:r>
              <a:rPr lang="en-US" dirty="0">
                <a:latin typeface="Arial" charset="0"/>
              </a:rPr>
              <a:t>Put part at end of queue, increase queue-length variable</a:t>
            </a:r>
          </a:p>
          <a:p>
            <a:pPr lvl="1" eaLnBrk="1" hangingPunct="1"/>
            <a:r>
              <a:rPr lang="en-US" dirty="0">
                <a:solidFill>
                  <a:srgbClr val="00CC00"/>
                </a:solidFill>
                <a:latin typeface="Arial" charset="0"/>
              </a:rPr>
              <a:t>Schedule next arrival event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709948A-889F-174C-B50B-A6953967DAAD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2151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Departure</a:t>
            </a:r>
            <a:r>
              <a:rPr lang="en-US" dirty="0">
                <a:latin typeface="Arial" charset="0"/>
              </a:rPr>
              <a:t> (when a service is completed)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Increment the number-produced stat accumulator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Compute &amp; tally time in system (now – time of arrival)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statistics (as in arrival event)</a:t>
            </a:r>
          </a:p>
          <a:p>
            <a:pPr lvl="1" eaLnBrk="1" hangingPunct="1"/>
            <a:r>
              <a:rPr lang="en-US" dirty="0">
                <a:latin typeface="Arial" charset="0"/>
              </a:rPr>
              <a:t>If queue is non-empty:</a:t>
            </a:r>
          </a:p>
          <a:p>
            <a:pPr lvl="2" eaLnBrk="1" hangingPunct="1"/>
            <a:r>
              <a:rPr lang="en-US" dirty="0">
                <a:latin typeface="Arial" charset="0"/>
              </a:rPr>
              <a:t>Take the first part out of queue, compute &amp; tally its waiting time in queue, </a:t>
            </a:r>
            <a:r>
              <a:rPr lang="en-US" dirty="0">
                <a:solidFill>
                  <a:srgbClr val="00CC00"/>
                </a:solidFill>
                <a:latin typeface="Arial" charset="0"/>
              </a:rPr>
              <a:t>begin service (schedule departure event)</a:t>
            </a:r>
          </a:p>
          <a:p>
            <a:pPr lvl="1" eaLnBrk="1" hangingPunct="1"/>
            <a:r>
              <a:rPr lang="en-US" dirty="0">
                <a:latin typeface="Arial" charset="0"/>
              </a:rPr>
              <a:t>	Else (queue is empty):</a:t>
            </a:r>
          </a:p>
          <a:p>
            <a:pPr lvl="2" eaLnBrk="1" hangingPunct="1"/>
            <a:r>
              <a:rPr lang="en-US" dirty="0">
                <a:latin typeface="Arial" charset="0"/>
              </a:rPr>
              <a:t>Make machine idle (Note: there will be no departure event scheduled on future events calendar, which is as desired)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53EF550-556D-3F40-8BA1-93BD198EB90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25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2253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The End</a:t>
            </a:r>
          </a:p>
          <a:p>
            <a:pPr lvl="1" eaLnBrk="1" hangingPunct="1"/>
            <a:r>
              <a:rPr lang="en-US" dirty="0">
                <a:latin typeface="Arial" charset="0"/>
              </a:rPr>
              <a:t>Update time-persistent statistics (to the end of simulation)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Compute final output performance measures using current (= final) values of statistical accumulators</a:t>
            </a:r>
          </a:p>
          <a:p>
            <a:pPr eaLnBrk="1" hangingPunct="1"/>
            <a:r>
              <a:rPr lang="en-US" dirty="0">
                <a:latin typeface="Arial" charset="0"/>
              </a:rPr>
              <a:t>After each event, event calendar’s top record is removed to see what is the current time it, and what is next</a:t>
            </a:r>
          </a:p>
          <a:p>
            <a:pPr eaLnBrk="1" hangingPunct="1"/>
            <a:r>
              <a:rPr lang="en-US" dirty="0">
                <a:latin typeface="Arial" charset="0"/>
              </a:rPr>
              <a:t>Also must initialize everything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0199839E-7CA5-544E-9A4D-9DD3898E3DB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Some Additional Specifics for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Simple Processing System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Simulation clock variable </a:t>
            </a:r>
          </a:p>
          <a:p>
            <a:pPr eaLnBrk="1" hangingPunct="1"/>
            <a:r>
              <a:rPr lang="en-US" dirty="0">
                <a:latin typeface="Arial" charset="0"/>
              </a:rPr>
              <a:t>Event calendar:  list of event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records</a:t>
            </a:r>
            <a:r>
              <a:rPr lang="en-US" dirty="0">
                <a:latin typeface="Arial" charset="0"/>
              </a:rPr>
              <a:t>:</a:t>
            </a:r>
          </a:p>
          <a:p>
            <a:pPr lvl="1" eaLnBrk="1" hangingPunct="1"/>
            <a:r>
              <a:rPr lang="en-US" dirty="0">
                <a:solidFill>
                  <a:srgbClr val="C00000"/>
                </a:solidFill>
                <a:latin typeface="Arial" charset="0"/>
              </a:rPr>
              <a:t>[Entity No., Event Time, Event Type]</a:t>
            </a:r>
          </a:p>
          <a:p>
            <a:pPr lvl="1" eaLnBrk="1" hangingPunct="1"/>
            <a:r>
              <a:rPr lang="en-US" dirty="0">
                <a:latin typeface="Arial" charset="0"/>
              </a:rPr>
              <a:t>Keep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ranked</a:t>
            </a:r>
            <a:r>
              <a:rPr lang="en-US" dirty="0">
                <a:latin typeface="Arial" charset="0"/>
              </a:rPr>
              <a:t> in increasing order based on Event Time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Next event always in top record</a:t>
            </a:r>
          </a:p>
          <a:p>
            <a:pPr lvl="1" eaLnBrk="1" hangingPunct="1"/>
            <a:r>
              <a:rPr lang="en-US" dirty="0">
                <a:latin typeface="Arial" charset="0"/>
              </a:rPr>
              <a:t>Initiate, schedule first Arrival, The End (Dep.?)</a:t>
            </a:r>
          </a:p>
          <a:p>
            <a:pPr eaLnBrk="1" hangingPunct="1"/>
            <a:r>
              <a:rPr lang="en-US" dirty="0">
                <a:latin typeface="Arial" charset="0"/>
              </a:rPr>
              <a:t>State variables: describe current status</a:t>
            </a:r>
          </a:p>
          <a:p>
            <a:pPr lvl="1" eaLnBrk="1" hangingPunct="1"/>
            <a:r>
              <a:rPr lang="en-US" dirty="0">
                <a:latin typeface="Arial" charset="0"/>
              </a:rPr>
              <a:t>Server status </a:t>
            </a:r>
            <a:r>
              <a:rPr lang="en-US" i="1" dirty="0">
                <a:latin typeface="Arial" charset="0"/>
              </a:rPr>
              <a:t>B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 = 1 for busy, 0 for idle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Number of customers in queue </a:t>
            </a:r>
            <a:r>
              <a:rPr lang="en-US" i="1" dirty="0">
                <a:latin typeface="Arial" charset="0"/>
              </a:rPr>
              <a:t>Q</a:t>
            </a:r>
            <a:r>
              <a:rPr lang="en-US" dirty="0">
                <a:latin typeface="Arial" charset="0"/>
              </a:rPr>
              <a:t>(</a:t>
            </a:r>
            <a:r>
              <a:rPr lang="en-US" i="1" dirty="0">
                <a:latin typeface="Arial" charset="0"/>
              </a:rPr>
              <a:t>t</a:t>
            </a:r>
            <a:r>
              <a:rPr lang="en-US" dirty="0">
                <a:latin typeface="Arial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</a:rPr>
              <a:t>Time of arrival for each customer now in queue (a list of random length)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21E200B0-4E7E-504F-BB78-1A7A62302D6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45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</a:t>
            </a:r>
          </a:p>
        </p:txBody>
      </p:sp>
      <p:sp>
        <p:nvSpPr>
          <p:cNvPr id="2458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Manually track state variables, statistical accumulators</a:t>
            </a:r>
          </a:p>
          <a:p>
            <a:pPr eaLnBrk="1" hangingPunct="1"/>
            <a:r>
              <a:rPr lang="en-US" dirty="0">
                <a:latin typeface="Arial" charset="0"/>
              </a:rPr>
              <a:t>Use “given” interarrival, service times</a:t>
            </a:r>
          </a:p>
          <a:p>
            <a:pPr eaLnBrk="1" hangingPunct="1"/>
            <a:r>
              <a:rPr lang="en-US" dirty="0">
                <a:latin typeface="Arial" charset="0"/>
              </a:rPr>
              <a:t>Keep track of event calendar</a:t>
            </a:r>
          </a:p>
          <a:p>
            <a:pPr eaLnBrk="1" hangingPunct="1"/>
            <a:r>
              <a:rPr lang="en-US" dirty="0">
                <a:latin typeface="Arial" charset="0"/>
              </a:rPr>
              <a:t>“Lurch” clock from one event to next</a:t>
            </a:r>
          </a:p>
          <a:p>
            <a:pPr eaLnBrk="1" hangingPunct="1"/>
            <a:r>
              <a:rPr lang="en-US" dirty="0">
                <a:latin typeface="Arial" charset="0"/>
              </a:rPr>
              <a:t>Will omit times in system, “max” computations here (see text for complete details)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796EC6E3-962C-214F-82E0-03F96E6D236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5605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8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Setup</a:t>
            </a:r>
          </a:p>
        </p:txBody>
      </p:sp>
      <p:sp>
        <p:nvSpPr>
          <p:cNvPr id="25607" name="Rectangle 31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608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0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C25045E-5B03-5943-8731-639B4B12AA67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6630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2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0.00, Initialize</a:t>
            </a:r>
          </a:p>
        </p:txBody>
      </p:sp>
      <p:graphicFrame>
        <p:nvGraphicFramePr>
          <p:cNvPr id="26632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3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4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F415302-9A83-5142-90AB-B2F04EBC71ED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7653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0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0.00, Arrival of Part 1</a:t>
            </a:r>
          </a:p>
        </p:txBody>
      </p:sp>
      <p:graphicFrame>
        <p:nvGraphicFramePr>
          <p:cNvPr id="27655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1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2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Line 9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Rectangle 12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Oval 14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C6F55C2-0AAC-9E4D-B160-99E9E690C3F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8677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1.73, Arrival of Part 2</a:t>
            </a:r>
          </a:p>
        </p:txBody>
      </p:sp>
      <p:graphicFrame>
        <p:nvGraphicFramePr>
          <p:cNvPr id="28679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8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9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1" name="Rectangle 12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Oval 14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28684" name="Oval 15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16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28686" name="Line 17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Line 18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19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7948148-01EF-C34A-AEE4-D0E3CD03001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29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29701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0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2.90, Departure of Part 1</a:t>
            </a:r>
          </a:p>
        </p:txBody>
      </p:sp>
      <p:graphicFrame>
        <p:nvGraphicFramePr>
          <p:cNvPr id="29703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1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2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4049DB3-51D3-2A42-909D-5B7BE8755873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8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10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System: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A Simple Processing System</a:t>
            </a:r>
          </a:p>
        </p:txBody>
      </p:sp>
      <p:sp>
        <p:nvSpPr>
          <p:cNvPr id="4102" name="Rectangle 2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</p:txBody>
      </p:sp>
      <p:grpSp>
        <p:nvGrpSpPr>
          <p:cNvPr id="4103" name="Group 4"/>
          <p:cNvGrpSpPr>
            <a:grpSpLocks/>
          </p:cNvGrpSpPr>
          <p:nvPr/>
        </p:nvGrpSpPr>
        <p:grpSpPr bwMode="auto">
          <a:xfrm>
            <a:off x="838200" y="1219200"/>
            <a:ext cx="7512050" cy="1662113"/>
            <a:chOff x="518" y="897"/>
            <a:chExt cx="4732" cy="1047"/>
          </a:xfrm>
        </p:grpSpPr>
        <p:sp>
          <p:nvSpPr>
            <p:cNvPr id="4105" name="Rectangle 5"/>
            <p:cNvSpPr>
              <a:spLocks noChangeArrowheads="1"/>
            </p:cNvSpPr>
            <p:nvPr/>
          </p:nvSpPr>
          <p:spPr bwMode="auto">
            <a:xfrm>
              <a:off x="3172" y="1252"/>
              <a:ext cx="424" cy="376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Oval 6"/>
            <p:cNvSpPr>
              <a:spLocks noChangeArrowheads="1"/>
            </p:cNvSpPr>
            <p:nvPr/>
          </p:nvSpPr>
          <p:spPr bwMode="auto">
            <a:xfrm>
              <a:off x="3230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7" name="Oval 7"/>
            <p:cNvSpPr>
              <a:spLocks noChangeArrowheads="1"/>
            </p:cNvSpPr>
            <p:nvPr/>
          </p:nvSpPr>
          <p:spPr bwMode="auto">
            <a:xfrm>
              <a:off x="2674" y="1299"/>
              <a:ext cx="255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Oval 8"/>
            <p:cNvSpPr>
              <a:spLocks noChangeArrowheads="1"/>
            </p:cNvSpPr>
            <p:nvPr/>
          </p:nvSpPr>
          <p:spPr bwMode="auto">
            <a:xfrm>
              <a:off x="2412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9" name="Oval 9"/>
            <p:cNvSpPr>
              <a:spLocks noChangeArrowheads="1"/>
            </p:cNvSpPr>
            <p:nvPr/>
          </p:nvSpPr>
          <p:spPr bwMode="auto">
            <a:xfrm>
              <a:off x="2151" y="1299"/>
              <a:ext cx="256" cy="27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0" name="Line 10"/>
            <p:cNvSpPr>
              <a:spLocks noChangeShapeType="1"/>
            </p:cNvSpPr>
            <p:nvPr/>
          </p:nvSpPr>
          <p:spPr bwMode="auto">
            <a:xfrm>
              <a:off x="1495" y="1433"/>
              <a:ext cx="47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1" name="Freeform 11"/>
            <p:cNvSpPr>
              <a:spLocks/>
            </p:cNvSpPr>
            <p:nvPr/>
          </p:nvSpPr>
          <p:spPr bwMode="auto">
            <a:xfrm>
              <a:off x="1954" y="1387"/>
              <a:ext cx="64" cy="93"/>
            </a:xfrm>
            <a:custGeom>
              <a:avLst/>
              <a:gdLst>
                <a:gd name="T0" fmla="*/ 0 w 64"/>
                <a:gd name="T1" fmla="*/ 0 h 93"/>
                <a:gd name="T2" fmla="*/ 0 w 64"/>
                <a:gd name="T3" fmla="*/ 92 h 93"/>
                <a:gd name="T4" fmla="*/ 63 w 64"/>
                <a:gd name="T5" fmla="*/ 46 h 93"/>
                <a:gd name="T6" fmla="*/ 0 w 64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3"/>
                <a:gd name="T14" fmla="*/ 64 w 64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3">
                  <a:moveTo>
                    <a:pt x="0" y="0"/>
                  </a:moveTo>
                  <a:lnTo>
                    <a:pt x="0" y="92"/>
                  </a:lnTo>
                  <a:lnTo>
                    <a:pt x="63" y="4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Line 12"/>
            <p:cNvSpPr>
              <a:spLocks noChangeShapeType="1"/>
            </p:cNvSpPr>
            <p:nvPr/>
          </p:nvSpPr>
          <p:spPr bwMode="auto">
            <a:xfrm>
              <a:off x="3639" y="1433"/>
              <a:ext cx="47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Freeform 13"/>
            <p:cNvSpPr>
              <a:spLocks/>
            </p:cNvSpPr>
            <p:nvPr/>
          </p:nvSpPr>
          <p:spPr bwMode="auto">
            <a:xfrm>
              <a:off x="4098" y="1387"/>
              <a:ext cx="64" cy="93"/>
            </a:xfrm>
            <a:custGeom>
              <a:avLst/>
              <a:gdLst>
                <a:gd name="T0" fmla="*/ 0 w 64"/>
                <a:gd name="T1" fmla="*/ 0 h 93"/>
                <a:gd name="T2" fmla="*/ 0 w 64"/>
                <a:gd name="T3" fmla="*/ 92 h 93"/>
                <a:gd name="T4" fmla="*/ 63 w 64"/>
                <a:gd name="T5" fmla="*/ 46 h 93"/>
                <a:gd name="T6" fmla="*/ 0 w 64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93"/>
                <a:gd name="T14" fmla="*/ 64 w 64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93">
                  <a:moveTo>
                    <a:pt x="0" y="0"/>
                  </a:moveTo>
                  <a:lnTo>
                    <a:pt x="0" y="92"/>
                  </a:lnTo>
                  <a:lnTo>
                    <a:pt x="63" y="4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Rectangle 14"/>
            <p:cNvSpPr>
              <a:spLocks noChangeArrowheads="1"/>
            </p:cNvSpPr>
            <p:nvPr/>
          </p:nvSpPr>
          <p:spPr bwMode="auto">
            <a:xfrm>
              <a:off x="518" y="1233"/>
              <a:ext cx="8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Arriving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Blank Parts</a:t>
              </a:r>
            </a:p>
          </p:txBody>
        </p:sp>
        <p:sp>
          <p:nvSpPr>
            <p:cNvPr id="4115" name="Rectangle 15"/>
            <p:cNvSpPr>
              <a:spLocks noChangeArrowheads="1"/>
            </p:cNvSpPr>
            <p:nvPr/>
          </p:nvSpPr>
          <p:spPr bwMode="auto">
            <a:xfrm>
              <a:off x="4214" y="1233"/>
              <a:ext cx="10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Departing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Finished Parts</a:t>
              </a:r>
            </a:p>
          </p:txBody>
        </p:sp>
        <p:sp>
          <p:nvSpPr>
            <p:cNvPr id="4116" name="Rectangle 16"/>
            <p:cNvSpPr>
              <a:spLocks noChangeArrowheads="1"/>
            </p:cNvSpPr>
            <p:nvPr/>
          </p:nvSpPr>
          <p:spPr bwMode="auto">
            <a:xfrm>
              <a:off x="3062" y="897"/>
              <a:ext cx="6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Machine</a:t>
              </a:r>
            </a:p>
            <a:p>
              <a:pPr eaLnBrk="0" hangingPunct="0"/>
              <a:r>
                <a:rPr lang="en-US" sz="1800">
                  <a:latin typeface="Arial" charset="0"/>
                </a:rPr>
                <a:t>(Server)</a:t>
              </a:r>
            </a:p>
          </p:txBody>
        </p:sp>
        <p:sp>
          <p:nvSpPr>
            <p:cNvPr id="4117" name="Rectangle 17"/>
            <p:cNvSpPr>
              <a:spLocks noChangeArrowheads="1"/>
            </p:cNvSpPr>
            <p:nvPr/>
          </p:nvSpPr>
          <p:spPr bwMode="auto">
            <a:xfrm>
              <a:off x="2054" y="1665"/>
              <a:ext cx="10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Queue (FIFO)</a:t>
              </a:r>
            </a:p>
          </p:txBody>
        </p:sp>
        <p:sp>
          <p:nvSpPr>
            <p:cNvPr id="4118" name="Rectangle 18"/>
            <p:cNvSpPr>
              <a:spLocks noChangeArrowheads="1"/>
            </p:cNvSpPr>
            <p:nvPr/>
          </p:nvSpPr>
          <p:spPr bwMode="auto">
            <a:xfrm>
              <a:off x="3494" y="1713"/>
              <a:ext cx="10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latin typeface="Arial" charset="0"/>
                </a:rPr>
                <a:t>Part in Service</a:t>
              </a:r>
            </a:p>
          </p:txBody>
        </p:sp>
        <p:sp>
          <p:nvSpPr>
            <p:cNvPr id="4119" name="Arc 19"/>
            <p:cNvSpPr>
              <a:spLocks/>
            </p:cNvSpPr>
            <p:nvPr/>
          </p:nvSpPr>
          <p:spPr bwMode="auto">
            <a:xfrm>
              <a:off x="3361" y="1536"/>
              <a:ext cx="144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Rectangle 20"/>
            <p:cNvSpPr>
              <a:spLocks noChangeArrowheads="1"/>
            </p:cNvSpPr>
            <p:nvPr/>
          </p:nvSpPr>
          <p:spPr bwMode="auto">
            <a:xfrm>
              <a:off x="3260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4121" name="Rectangle 21"/>
            <p:cNvSpPr>
              <a:spLocks noChangeArrowheads="1"/>
            </p:cNvSpPr>
            <p:nvPr/>
          </p:nvSpPr>
          <p:spPr bwMode="auto">
            <a:xfrm>
              <a:off x="1190" y="897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endParaRPr lang="en-US">
                <a:latin typeface="Arial" charset="0"/>
              </a:endParaRPr>
            </a:p>
          </p:txBody>
        </p:sp>
        <p:sp>
          <p:nvSpPr>
            <p:cNvPr id="4122" name="Rectangle 22"/>
            <p:cNvSpPr>
              <a:spLocks noChangeArrowheads="1"/>
            </p:cNvSpPr>
            <p:nvPr/>
          </p:nvSpPr>
          <p:spPr bwMode="auto">
            <a:xfrm>
              <a:off x="270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5</a:t>
              </a:r>
            </a:p>
          </p:txBody>
        </p:sp>
        <p:sp>
          <p:nvSpPr>
            <p:cNvPr id="4123" name="Rectangle 23"/>
            <p:cNvSpPr>
              <a:spLocks noChangeArrowheads="1"/>
            </p:cNvSpPr>
            <p:nvPr/>
          </p:nvSpPr>
          <p:spPr bwMode="auto">
            <a:xfrm>
              <a:off x="243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6</a:t>
              </a:r>
            </a:p>
          </p:txBody>
        </p:sp>
        <p:sp>
          <p:nvSpPr>
            <p:cNvPr id="4124" name="Rectangle 24"/>
            <p:cNvSpPr>
              <a:spLocks noChangeArrowheads="1"/>
            </p:cNvSpPr>
            <p:nvPr/>
          </p:nvSpPr>
          <p:spPr bwMode="auto">
            <a:xfrm>
              <a:off x="2198" y="1329"/>
              <a:ext cx="20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/>
              <a:r>
                <a:rPr lang="en-US" sz="1800">
                  <a:solidFill>
                    <a:srgbClr val="FFFFFF"/>
                  </a:solidFill>
                  <a:latin typeface="Arial" charset="0"/>
                </a:rPr>
                <a:t>7</a:t>
              </a:r>
            </a:p>
          </p:txBody>
        </p:sp>
      </p:grpSp>
      <p:sp>
        <p:nvSpPr>
          <p:cNvPr id="4104" name="Rectangle 26"/>
          <p:cNvSpPr>
            <a:spLocks noChangeArrowheads="1"/>
          </p:cNvSpPr>
          <p:nvPr/>
        </p:nvSpPr>
        <p:spPr bwMode="auto">
          <a:xfrm>
            <a:off x="152400" y="2743200"/>
            <a:ext cx="8991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Aft>
                <a:spcPct val="5000"/>
              </a:spcAft>
              <a:buClr>
                <a:srgbClr val="FF0000"/>
              </a:buClr>
              <a:buSzPct val="125000"/>
              <a:buFontTx/>
              <a:buChar char="•"/>
            </a:pPr>
            <a:r>
              <a:rPr lang="en-US" sz="2800" b="1" dirty="0">
                <a:latin typeface="Arial" charset="0"/>
              </a:rPr>
              <a:t>General intent:</a:t>
            </a:r>
            <a:endParaRPr lang="en-US" sz="3200" b="1" dirty="0">
              <a:latin typeface="Arial" charset="0"/>
            </a:endParaRP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Estimate expected production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Waiting time in queue, queue length, utilization of the machine (the proportion of time the machine is busy)</a:t>
            </a:r>
            <a:endParaRPr lang="en-US" sz="2000" dirty="0">
              <a:latin typeface="Arial" charset="0"/>
            </a:endParaRPr>
          </a:p>
          <a:p>
            <a:pPr marL="342900" indent="-342900">
              <a:spcBef>
                <a:spcPct val="10000"/>
              </a:spcBef>
              <a:spcAft>
                <a:spcPct val="5000"/>
              </a:spcAft>
              <a:buClr>
                <a:srgbClr val="FF0000"/>
              </a:buClr>
              <a:buSzPct val="125000"/>
              <a:buFontTx/>
              <a:buChar char="•"/>
            </a:pPr>
            <a:r>
              <a:rPr lang="en-US" sz="2800" b="1" dirty="0">
                <a:latin typeface="Arial" charset="0"/>
              </a:rPr>
              <a:t>Time units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Different units in different places … must declare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i="1" dirty="0">
                <a:solidFill>
                  <a:srgbClr val="FF0000"/>
                </a:solidFill>
                <a:latin typeface="Arial" charset="0"/>
              </a:rPr>
              <a:t>Check units </a:t>
            </a:r>
            <a:r>
              <a:rPr lang="en-US" dirty="0">
                <a:latin typeface="Arial" charset="0"/>
              </a:rPr>
              <a:t>when specifying inputs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Declare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base time units</a:t>
            </a:r>
            <a:r>
              <a:rPr lang="en-US" dirty="0">
                <a:latin typeface="Arial" charset="0"/>
              </a:rPr>
              <a:t> for internal calculations, outputs</a:t>
            </a:r>
          </a:p>
          <a:p>
            <a:pPr marL="742950" lvl="1" indent="-285750">
              <a:spcBef>
                <a:spcPct val="5000"/>
              </a:spcBef>
              <a:spcAft>
                <a:spcPct val="5000"/>
              </a:spcAft>
              <a:buClr>
                <a:srgbClr val="00009B"/>
              </a:buClr>
              <a:buSzPct val="75000"/>
              <a:buFont typeface="Wingdings" charset="0"/>
              <a:buChar char="§"/>
            </a:pPr>
            <a:r>
              <a:rPr lang="en-US" dirty="0">
                <a:latin typeface="Arial" charset="0"/>
              </a:rPr>
              <a:t>Be reasonable (interpretation, roundoff error)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03686759-2B7E-364E-A09F-BE27DC18C0F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8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0725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7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3.08, Arrival of Part 3</a:t>
            </a:r>
          </a:p>
        </p:txBody>
      </p:sp>
      <p:graphicFrame>
        <p:nvGraphicFramePr>
          <p:cNvPr id="30727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8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9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64CFAF4-A29D-144A-A094-4477B3E0AD6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1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1749" name="Object 1024"/>
          <p:cNvGraphicFramePr>
            <a:graphicFrameLocks/>
          </p:cNvGraphicFramePr>
          <p:nvPr/>
        </p:nvGraphicFramePr>
        <p:xfrm>
          <a:off x="306388" y="1223963"/>
          <a:ext cx="8574087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" name="Document" r:id="rId4" imgW="9220200" imgH="5931408" progId="Word.Document.8">
                  <p:embed/>
                </p:oleObj>
              </mc:Choice>
              <mc:Fallback>
                <p:oleObj name="Document" r:id="rId4" imgW="922020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4087" cy="523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3.79, Arrival of Part 4</a:t>
            </a:r>
          </a:p>
        </p:txBody>
      </p:sp>
      <p:graphicFrame>
        <p:nvGraphicFramePr>
          <p:cNvPr id="31751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5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6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762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762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1760" name="Line 17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1" name="Line 18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2" name="Line 19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3" name="Line 20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4" name="Line 21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5" name="Line 22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F870D18-8810-9443-A13D-BA5287BC56A7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4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2773" name="Object 1024"/>
          <p:cNvGraphicFramePr>
            <a:graphicFrameLocks/>
          </p:cNvGraphicFramePr>
          <p:nvPr/>
        </p:nvGraphicFramePr>
        <p:xfrm>
          <a:off x="306388" y="1223963"/>
          <a:ext cx="8572500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1" name="Document" r:id="rId4" imgW="9227820" imgH="5931408" progId="Word.Document.8">
                  <p:embed/>
                </p:oleObj>
              </mc:Choice>
              <mc:Fallback>
                <p:oleObj name="Document" r:id="rId4" imgW="9227820" imgH="5931408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1223963"/>
                        <a:ext cx="8572500" cy="523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4.41, Arrival of Part 5</a:t>
            </a:r>
          </a:p>
        </p:txBody>
      </p:sp>
      <p:graphicFrame>
        <p:nvGraphicFramePr>
          <p:cNvPr id="32775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2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3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762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381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762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381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7" name="Line 20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8" name="Line 21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9" name="Line 22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0" name="Line 23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1" name="Line 24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2" name="Line 25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5A9BF136-5007-AA44-8518-B1CE267DF089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3797" name="Object 1024"/>
          <p:cNvGraphicFramePr>
            <a:graphicFrameLocks/>
          </p:cNvGraphicFramePr>
          <p:nvPr/>
        </p:nvGraphicFramePr>
        <p:xfrm>
          <a:off x="301625" y="1219200"/>
          <a:ext cx="8218488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4" name="Document" r:id="rId4" imgW="8875776" imgH="5926836" progId="Word.Document.8">
                  <p:embed/>
                </p:oleObj>
              </mc:Choice>
              <mc:Fallback>
                <p:oleObj name="Document" r:id="rId4" imgW="8875776" imgH="5926836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19200"/>
                        <a:ext cx="8218488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4.66, Departure of Part 2</a:t>
            </a:r>
          </a:p>
        </p:txBody>
      </p:sp>
      <p:graphicFrame>
        <p:nvGraphicFramePr>
          <p:cNvPr id="33799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5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6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762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762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 flipV="1">
            <a:off x="2667000" y="57150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1" name="Line 20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2" name="Line 21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3" name="Line 22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4" name="Line 24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15" name="Line 25"/>
          <p:cNvSpPr>
            <a:spLocks noChangeShapeType="1"/>
          </p:cNvSpPr>
          <p:nvPr/>
        </p:nvSpPr>
        <p:spPr bwMode="auto">
          <a:xfrm flipV="1">
            <a:off x="3200400" y="57150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895FE83-A83A-6445-BCB7-CEDA96DD369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2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4821" name="Object 1024"/>
          <p:cNvGraphicFramePr>
            <a:graphicFrameLocks/>
          </p:cNvGraphicFramePr>
          <p:nvPr/>
        </p:nvGraphicFramePr>
        <p:xfrm>
          <a:off x="301625" y="1219200"/>
          <a:ext cx="8218488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7" name="Document" r:id="rId4" imgW="8875776" imgH="5926836" progId="Word.Document.8">
                  <p:embed/>
                </p:oleObj>
              </mc:Choice>
              <mc:Fallback>
                <p:oleObj name="Document" r:id="rId4" imgW="8875776" imgH="5926836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19200"/>
                        <a:ext cx="8218488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8.05, Departure of Part 3</a:t>
            </a:r>
          </a:p>
        </p:txBody>
      </p:sp>
      <p:graphicFrame>
        <p:nvGraphicFramePr>
          <p:cNvPr id="34823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8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9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4830" name="Line 15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Line 16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2" name="Line 17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3" name="Line 18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4" name="Line 19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5" name="Line 20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6" name="Line 22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7" name="Line 23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8" name="Line 24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D510CFD-4CB4-6645-80D8-C486B6CFBE5A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1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5845" name="Object 1024"/>
          <p:cNvGraphicFramePr>
            <a:graphicFrameLocks/>
          </p:cNvGraphicFramePr>
          <p:nvPr/>
        </p:nvGraphicFramePr>
        <p:xfrm>
          <a:off x="301625" y="1219200"/>
          <a:ext cx="8218488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0" name="Document" r:id="rId4" imgW="8875776" imgH="5926836" progId="Word.Document.8">
                  <p:embed/>
                </p:oleObj>
              </mc:Choice>
              <mc:Fallback>
                <p:oleObj name="Document" r:id="rId4" imgW="8875776" imgH="5926836" progId="Word.Document.8">
                  <p:embed/>
                  <p:pic>
                    <p:nvPicPr>
                      <p:cNvPr id="0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19200"/>
                        <a:ext cx="8218488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12.57, Departure of Part 4</a:t>
            </a:r>
          </a:p>
        </p:txBody>
      </p:sp>
      <p:graphicFrame>
        <p:nvGraphicFramePr>
          <p:cNvPr id="35847" name="Object 1025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1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8" name="Object 1026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2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5</a:t>
            </a:r>
          </a:p>
        </p:txBody>
      </p:sp>
      <p:sp>
        <p:nvSpPr>
          <p:cNvPr id="35852" name="Line 13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3" name="Line 14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4" name="Line 15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5" name="Line 16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7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18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Line 20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9" name="Line 21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0" name="Line 22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1" name="Line 23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F299E32-7CF8-0345-8E52-8C184052422F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6869" name="Object 0"/>
          <p:cNvGraphicFramePr>
            <a:graphicFrameLocks/>
          </p:cNvGraphicFramePr>
          <p:nvPr/>
        </p:nvGraphicFramePr>
        <p:xfrm>
          <a:off x="301625" y="1230313"/>
          <a:ext cx="8308975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2" name="Document" r:id="rId4" imgW="8979408" imgH="5926836" progId="Word.Document.8">
                  <p:embed/>
                </p:oleObj>
              </mc:Choice>
              <mc:Fallback>
                <p:oleObj name="Document" r:id="rId4" imgW="8979408" imgH="5926836" progId="Word.Document.8">
                  <p:embed/>
                  <p:pic>
                    <p:nvPicPr>
                      <p:cNvPr id="0" name="Object 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" y="1230313"/>
                        <a:ext cx="8308975" cy="523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17.03, Departure of Part 5</a:t>
            </a:r>
          </a:p>
        </p:txBody>
      </p:sp>
      <p:graphicFrame>
        <p:nvGraphicFramePr>
          <p:cNvPr id="36871" name="Object 1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3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Object 2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Line 13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7" name="Line 14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8" name="Line 15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6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0" name="Line 18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1" name="Line 19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2" name="Line 20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3" name="Line 21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1D1DFB7-C6D3-9440-8C98-E55F8E109FD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7893" name="Object 2048"/>
          <p:cNvGraphicFramePr>
            <a:graphicFrameLocks/>
          </p:cNvGraphicFramePr>
          <p:nvPr/>
        </p:nvGraphicFramePr>
        <p:xfrm>
          <a:off x="309563" y="1222375"/>
          <a:ext cx="8308975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0" name="Document" r:id="rId4" imgW="8961120" imgH="5926680" progId="Word.Document.8">
                  <p:embed/>
                </p:oleObj>
              </mc:Choice>
              <mc:Fallback>
                <p:oleObj name="Document" r:id="rId4" imgW="8961120" imgH="5926680" progId="Word.Document.8">
                  <p:embed/>
                  <p:pic>
                    <p:nvPicPr>
                      <p:cNvPr id="0" name="Object 204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1222375"/>
                        <a:ext cx="8308975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18.69, Arrival of Part 6</a:t>
            </a:r>
          </a:p>
        </p:txBody>
      </p:sp>
      <p:graphicFrame>
        <p:nvGraphicFramePr>
          <p:cNvPr id="37895" name="Object 2049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1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2050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22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6</a:t>
            </a:r>
          </a:p>
        </p:txBody>
      </p:sp>
      <p:sp>
        <p:nvSpPr>
          <p:cNvPr id="37900" name="Line 13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4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15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Line 16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4" name="Line 17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5" name="Line 18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6" name="Line 20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7" name="Line 21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8" name="Line 22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9" name="Line 23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0" name="Line 24"/>
          <p:cNvSpPr>
            <a:spLocks noChangeShapeType="1"/>
          </p:cNvSpPr>
          <p:nvPr/>
        </p:nvSpPr>
        <p:spPr bwMode="auto">
          <a:xfrm flipV="1">
            <a:off x="4648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1" name="Line 25"/>
          <p:cNvSpPr>
            <a:spLocks noChangeShapeType="1"/>
          </p:cNvSpPr>
          <p:nvPr/>
        </p:nvSpPr>
        <p:spPr bwMode="auto">
          <a:xfrm flipV="1">
            <a:off x="4572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CDF5329-A964-F345-9637-EC6CD9D41A8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graphicFrame>
        <p:nvGraphicFramePr>
          <p:cNvPr id="38917" name="Object 2048"/>
          <p:cNvGraphicFramePr>
            <a:graphicFrameLocks/>
          </p:cNvGraphicFramePr>
          <p:nvPr/>
        </p:nvGraphicFramePr>
        <p:xfrm>
          <a:off x="303213" y="1228725"/>
          <a:ext cx="8483600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7" name="Document" r:id="rId4" imgW="9084564" imgH="5926836" progId="Word.Document.8">
                  <p:embed/>
                </p:oleObj>
              </mc:Choice>
              <mc:Fallback>
                <p:oleObj name="Document" r:id="rId4" imgW="9084564" imgH="5926836" progId="Word.Document.8">
                  <p:embed/>
                  <p:pic>
                    <p:nvPicPr>
                      <p:cNvPr id="0" name="Object 204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1228725"/>
                        <a:ext cx="8483600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19.39, Arrival of Part 7</a:t>
            </a:r>
          </a:p>
        </p:txBody>
      </p:sp>
      <p:graphicFrame>
        <p:nvGraphicFramePr>
          <p:cNvPr id="38919" name="Object 2049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8" name="Chart" r:id="rId6" imgW="6096305" imgH="1314907" progId="Excel.Chart.8">
                  <p:embed/>
                </p:oleObj>
              </mc:Choice>
              <mc:Fallback>
                <p:oleObj name="Chart" r:id="rId6" imgW="6096305" imgH="1314907" progId="Excel.Chart.8">
                  <p:embed/>
                  <p:pic>
                    <p:nvPicPr>
                      <p:cNvPr id="0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2050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9" name="Chart" r:id="rId8" imgW="6096305" imgH="800405" progId="Excel.Chart.8">
                  <p:embed/>
                </p:oleObj>
              </mc:Choice>
              <mc:Fallback>
                <p:oleObj name="Chart" r:id="rId8" imgW="6096305" imgH="800405" progId="Excel.Chart.8">
                  <p:embed/>
                  <p:pic>
                    <p:nvPicPr>
                      <p:cNvPr id="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6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Line 16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8" name="Line 17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9" name="Line 18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0" name="Line 19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1" name="Line 20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2" name="Line 22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3" name="Line 23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4" name="Line 24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5" name="Line 25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6" name="Line 26"/>
          <p:cNvSpPr>
            <a:spLocks noChangeShapeType="1"/>
          </p:cNvSpPr>
          <p:nvPr/>
        </p:nvSpPr>
        <p:spPr bwMode="auto">
          <a:xfrm flipV="1">
            <a:off x="4648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7" name="Line 27"/>
          <p:cNvSpPr>
            <a:spLocks noChangeShapeType="1"/>
          </p:cNvSpPr>
          <p:nvPr/>
        </p:nvSpPr>
        <p:spPr bwMode="auto">
          <a:xfrm flipV="1">
            <a:off x="5181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8" name="Line 28"/>
          <p:cNvSpPr>
            <a:spLocks noChangeShapeType="1"/>
          </p:cNvSpPr>
          <p:nvPr/>
        </p:nvSpPr>
        <p:spPr bwMode="auto">
          <a:xfrm flipV="1">
            <a:off x="4572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35D5EA87-E21D-5D4B-A91B-00AD58B0058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39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by Hand: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= 20.00, The End</a:t>
            </a:r>
          </a:p>
        </p:txBody>
      </p:sp>
      <p:graphicFrame>
        <p:nvGraphicFramePr>
          <p:cNvPr id="39942" name="Object 1024"/>
          <p:cNvGraphicFramePr>
            <a:graphicFrameLocks noChangeAspect="1"/>
          </p:cNvGraphicFramePr>
          <p:nvPr/>
        </p:nvGraphicFramePr>
        <p:xfrm>
          <a:off x="2133600" y="3200400"/>
          <a:ext cx="60960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1" name="Chart" r:id="rId4" imgW="6096305" imgH="1314907" progId="Excel.Chart.8">
                  <p:embed/>
                </p:oleObj>
              </mc:Choice>
              <mc:Fallback>
                <p:oleObj name="Chart" r:id="rId4" imgW="6096305" imgH="1314907" progId="Excel.Char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00400"/>
                        <a:ext cx="60960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1025"/>
          <p:cNvGraphicFramePr>
            <a:graphicFrameLocks noChangeAspect="1"/>
          </p:cNvGraphicFramePr>
          <p:nvPr/>
        </p:nvGraphicFramePr>
        <p:xfrm>
          <a:off x="2133600" y="4419600"/>
          <a:ext cx="6096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2" name="Chart" r:id="rId6" imgW="6096305" imgH="800405" progId="Excel.Chart.8">
                  <p:embed/>
                </p:oleObj>
              </mc:Choice>
              <mc:Fallback>
                <p:oleObj name="Chart" r:id="rId6" imgW="6096305" imgH="800405" progId="Excel.Chart.8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19600"/>
                        <a:ext cx="6096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1524000" y="1447800"/>
            <a:ext cx="457200" cy="457200"/>
          </a:xfrm>
          <a:prstGeom prst="rect">
            <a:avLst/>
          </a:prstGeom>
          <a:solidFill>
            <a:srgbClr val="FFFF66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11"/>
          <p:cNvSpPr>
            <a:spLocks noChangeArrowheads="1"/>
          </p:cNvSpPr>
          <p:nvPr/>
        </p:nvSpPr>
        <p:spPr bwMode="auto">
          <a:xfrm>
            <a:off x="16002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2"/>
          <p:cNvSpPr>
            <a:spLocks noChangeArrowheads="1"/>
          </p:cNvSpPr>
          <p:nvPr/>
        </p:nvSpPr>
        <p:spPr bwMode="auto">
          <a:xfrm>
            <a:off x="1143000" y="1524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13"/>
          <p:cNvSpPr>
            <a:spLocks noChangeArrowheads="1"/>
          </p:cNvSpPr>
          <p:nvPr/>
        </p:nvSpPr>
        <p:spPr bwMode="auto">
          <a:xfrm>
            <a:off x="16002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6</a:t>
            </a:r>
          </a:p>
        </p:txBody>
      </p:sp>
      <p:sp>
        <p:nvSpPr>
          <p:cNvPr id="39948" name="Rectangle 14"/>
          <p:cNvSpPr>
            <a:spLocks noChangeArrowheads="1"/>
          </p:cNvSpPr>
          <p:nvPr/>
        </p:nvSpPr>
        <p:spPr bwMode="auto">
          <a:xfrm>
            <a:off x="1143000" y="1524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39949" name="Line 16"/>
          <p:cNvSpPr>
            <a:spLocks noChangeShapeType="1"/>
          </p:cNvSpPr>
          <p:nvPr/>
        </p:nvSpPr>
        <p:spPr bwMode="auto">
          <a:xfrm flipV="1">
            <a:off x="2743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7"/>
          <p:cNvSpPr>
            <a:spLocks noChangeShapeType="1"/>
          </p:cNvSpPr>
          <p:nvPr/>
        </p:nvSpPr>
        <p:spPr bwMode="auto">
          <a:xfrm flipV="1">
            <a:off x="2209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1" name="Line 18"/>
          <p:cNvSpPr>
            <a:spLocks noChangeShapeType="1"/>
          </p:cNvSpPr>
          <p:nvPr/>
        </p:nvSpPr>
        <p:spPr bwMode="auto">
          <a:xfrm flipV="1">
            <a:off x="2667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2" name="Line 19"/>
          <p:cNvSpPr>
            <a:spLocks noChangeShapeType="1"/>
          </p:cNvSpPr>
          <p:nvPr/>
        </p:nvSpPr>
        <p:spPr bwMode="auto">
          <a:xfrm flipV="1">
            <a:off x="32004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3" name="Line 20"/>
          <p:cNvSpPr>
            <a:spLocks noChangeShapeType="1"/>
          </p:cNvSpPr>
          <p:nvPr/>
        </p:nvSpPr>
        <p:spPr bwMode="auto">
          <a:xfrm flipV="1">
            <a:off x="2286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21"/>
          <p:cNvSpPr>
            <a:spLocks noChangeShapeType="1"/>
          </p:cNvSpPr>
          <p:nvPr/>
        </p:nvSpPr>
        <p:spPr bwMode="auto">
          <a:xfrm flipV="1">
            <a:off x="3657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23"/>
          <p:cNvSpPr>
            <a:spLocks noChangeShapeType="1"/>
          </p:cNvSpPr>
          <p:nvPr/>
        </p:nvSpPr>
        <p:spPr bwMode="auto">
          <a:xfrm flipV="1">
            <a:off x="41910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24"/>
          <p:cNvSpPr>
            <a:spLocks noChangeShapeType="1"/>
          </p:cNvSpPr>
          <p:nvPr/>
        </p:nvSpPr>
        <p:spPr bwMode="auto">
          <a:xfrm flipV="1">
            <a:off x="32004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Line 25"/>
          <p:cNvSpPr>
            <a:spLocks noChangeShapeType="1"/>
          </p:cNvSpPr>
          <p:nvPr/>
        </p:nvSpPr>
        <p:spPr bwMode="auto">
          <a:xfrm flipV="1">
            <a:off x="36576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8" name="Line 26"/>
          <p:cNvSpPr>
            <a:spLocks noChangeShapeType="1"/>
          </p:cNvSpPr>
          <p:nvPr/>
        </p:nvSpPr>
        <p:spPr bwMode="auto">
          <a:xfrm flipV="1">
            <a:off x="41148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9" name="Line 27"/>
          <p:cNvSpPr>
            <a:spLocks noChangeShapeType="1"/>
          </p:cNvSpPr>
          <p:nvPr/>
        </p:nvSpPr>
        <p:spPr bwMode="auto">
          <a:xfrm flipV="1">
            <a:off x="46482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Line 28"/>
          <p:cNvSpPr>
            <a:spLocks noChangeShapeType="1"/>
          </p:cNvSpPr>
          <p:nvPr/>
        </p:nvSpPr>
        <p:spPr bwMode="auto">
          <a:xfrm flipV="1">
            <a:off x="5181600" y="54864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9961" name="Object 1026"/>
          <p:cNvGraphicFramePr>
            <a:graphicFrameLocks/>
          </p:cNvGraphicFramePr>
          <p:nvPr/>
        </p:nvGraphicFramePr>
        <p:xfrm>
          <a:off x="303213" y="1228725"/>
          <a:ext cx="8483600" cy="523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3" name="Document" r:id="rId8" imgW="9084564" imgH="5926836" progId="Word.Document.8">
                  <p:embed/>
                </p:oleObj>
              </mc:Choice>
              <mc:Fallback>
                <p:oleObj name="Document" r:id="rId8" imgW="9084564" imgH="5926836" progId="Word.Document.8">
                  <p:embed/>
                  <p:pic>
                    <p:nvPicPr>
                      <p:cNvPr id="0" name="Object 102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1228725"/>
                        <a:ext cx="8483600" cy="523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2" name="Line 30"/>
          <p:cNvSpPr>
            <a:spLocks noChangeShapeType="1"/>
          </p:cNvSpPr>
          <p:nvPr/>
        </p:nvSpPr>
        <p:spPr bwMode="auto">
          <a:xfrm flipV="1">
            <a:off x="4572000" y="5791200"/>
            <a:ext cx="304800" cy="1762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BA5F623-C953-3F45-9D39-0DA131C7017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5125" name="Rectangle 17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Model Specifics</a:t>
            </a:r>
          </a:p>
        </p:txBody>
      </p:sp>
      <p:sp>
        <p:nvSpPr>
          <p:cNvPr id="5126" name="Rectangle 17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Initially (time 0) empty and idle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Base time units:  minutes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Input data (assume given for now) in minutes: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	</a:t>
            </a:r>
            <a:r>
              <a:rPr lang="en-US" sz="1600" b="0" dirty="0">
                <a:latin typeface="Arial" charset="0"/>
              </a:rPr>
              <a:t>Part Number	Arrival Time	   Interarrival Time	Service Time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	0.00	1.73	2.90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2	1.73	1.35	1.76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3	3.08	0.71	3.39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4	3.79	0.62	4.52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5	4.41	14.28	4.46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6	18.69	0.70	4.36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7	19.39	15.52	2.07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8	34.91	3.15	3.36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9	38.06	1.76	2.37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10	39.82	1.00	5.38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11	 40.82	.	.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.	.	.	.</a:t>
            </a:r>
          </a:p>
          <a:p>
            <a:pPr eaLnBrk="1" hangingPunct="1">
              <a:lnSpc>
                <a:spcPct val="70000"/>
              </a:lnSpc>
              <a:buFontTx/>
              <a:buNone/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sz="1600" b="0" dirty="0">
                <a:latin typeface="Arial" charset="0"/>
              </a:rPr>
              <a:t>		.	.	.	.</a:t>
            </a:r>
          </a:p>
          <a:p>
            <a:pPr eaLnBrk="1" hangingPunct="1">
              <a:lnSpc>
                <a:spcPct val="70000"/>
              </a:lnSpc>
              <a:tabLst>
                <a:tab pos="914400" algn="r"/>
                <a:tab pos="3197225" algn="r"/>
                <a:tab pos="5480050" algn="r"/>
                <a:tab pos="7777163" algn="r"/>
              </a:tabLst>
            </a:pPr>
            <a:r>
              <a:rPr lang="en-US" dirty="0">
                <a:latin typeface="Arial" charset="0"/>
              </a:rPr>
              <a:t>Stop when 20 minutes of (simulated) time have passed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301D546-D4E4-0D4B-B23D-22BF16F038C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91600" cy="990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Arial" charset="0"/>
              </a:rPr>
              <a:t>Simulation by Hand:</a:t>
            </a:r>
            <a:br>
              <a:rPr lang="en-US" dirty="0">
                <a:solidFill>
                  <a:srgbClr val="FF0000"/>
                </a:solidFill>
                <a:latin typeface="Arial" charset="0"/>
              </a:rPr>
            </a:br>
            <a:r>
              <a:rPr lang="en-US" dirty="0">
                <a:solidFill>
                  <a:srgbClr val="FF0000"/>
                </a:solidFill>
                <a:latin typeface="Arial" charset="0"/>
              </a:rPr>
              <a:t>Finishing Up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Average waiting time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Time-average number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Utilization of drill press:</a:t>
            </a:r>
          </a:p>
        </p:txBody>
      </p:sp>
      <p:graphicFrame>
        <p:nvGraphicFramePr>
          <p:cNvPr id="40968" name="Object 1025"/>
          <p:cNvGraphicFramePr>
            <a:graphicFrameLocks noChangeAspect="1"/>
          </p:cNvGraphicFramePr>
          <p:nvPr/>
        </p:nvGraphicFramePr>
        <p:xfrm>
          <a:off x="609600" y="3276600"/>
          <a:ext cx="6502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0" name="Equation" r:id="rId4" imgW="6502400" imgH="825500" progId="Equation.3">
                  <p:embed/>
                </p:oleObj>
              </mc:Choice>
              <mc:Fallback>
                <p:oleObj name="Equation" r:id="rId4" imgW="6502400" imgH="82550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6502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1026"/>
          <p:cNvGraphicFramePr>
            <a:graphicFrameLocks noChangeAspect="1"/>
          </p:cNvGraphicFramePr>
          <p:nvPr/>
        </p:nvGraphicFramePr>
        <p:xfrm>
          <a:off x="609600" y="4876800"/>
          <a:ext cx="8356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1" name="Equation" r:id="rId6" imgW="8356600" imgH="825500" progId="Equation.DSMT4">
                  <p:embed/>
                </p:oleObj>
              </mc:Choice>
              <mc:Fallback>
                <p:oleObj name="Equation" r:id="rId6" imgW="8356600" imgH="825500" progId="Equation.DSMT4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76800"/>
                        <a:ext cx="83566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32899-1813-7A40-9574-B2CCD737162E}"/>
                  </a:ext>
                </a:extLst>
              </p:cNvPr>
              <p:cNvSpPr txBox="1"/>
              <p:nvPr/>
            </p:nvSpPr>
            <p:spPr>
              <a:xfrm>
                <a:off x="273547" y="1841500"/>
                <a:ext cx="8596905" cy="78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queue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items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queue</m:t>
                        </m:r>
                      </m:den>
                    </m:f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15.17</m:t>
                        </m:r>
                      </m:num>
                      <m:den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 = 2.53 minutes per part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32899-1813-7A40-9574-B2CCD7371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7" y="1841500"/>
                <a:ext cx="8596905" cy="782458"/>
              </a:xfrm>
              <a:prstGeom prst="rect">
                <a:avLst/>
              </a:prstGeom>
              <a:blipFill>
                <a:blip r:embed="rId8"/>
                <a:stretch>
                  <a:fillRect l="-1182" t="-3175" r="-1920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347880B-5E50-3840-A449-B2D9725326E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Complete Record of the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Hand Simulation</a:t>
            </a:r>
          </a:p>
        </p:txBody>
      </p:sp>
      <p:pic>
        <p:nvPicPr>
          <p:cNvPr id="41990" name="Picture 3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371600"/>
            <a:ext cx="8932862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F39A1CF0-58B0-0A42-AA96-4ED1AD0215D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Event-Scheduling Logic via Programming</a:t>
            </a:r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Clearly well suited to standard programming language (C, C++, Java, etc.)</a:t>
            </a:r>
          </a:p>
          <a:p>
            <a:pPr eaLnBrk="1" hangingPunct="1"/>
            <a:r>
              <a:rPr lang="en-US">
                <a:latin typeface="Arial" charset="0"/>
              </a:rPr>
              <a:t>Often use “utility” libraries for:</a:t>
            </a:r>
          </a:p>
          <a:p>
            <a:pPr lvl="1" eaLnBrk="1" hangingPunct="1"/>
            <a:r>
              <a:rPr lang="en-US">
                <a:latin typeface="Arial" charset="0"/>
              </a:rPr>
              <a:t>List processing</a:t>
            </a:r>
          </a:p>
          <a:p>
            <a:pPr lvl="1" eaLnBrk="1" hangingPunct="1"/>
            <a:r>
              <a:rPr lang="en-US">
                <a:latin typeface="Arial" charset="0"/>
              </a:rPr>
              <a:t>Random-number generation</a:t>
            </a:r>
          </a:p>
          <a:p>
            <a:pPr lvl="1" eaLnBrk="1" hangingPunct="1"/>
            <a:r>
              <a:rPr lang="en-US">
                <a:latin typeface="Arial" charset="0"/>
              </a:rPr>
              <a:t>Random-variate generation</a:t>
            </a:r>
          </a:p>
          <a:p>
            <a:pPr lvl="1" eaLnBrk="1" hangingPunct="1"/>
            <a:r>
              <a:rPr lang="en-US">
                <a:latin typeface="Arial" charset="0"/>
              </a:rPr>
              <a:t>Statistics collection</a:t>
            </a:r>
          </a:p>
          <a:p>
            <a:pPr lvl="1" eaLnBrk="1" hangingPunct="1"/>
            <a:r>
              <a:rPr lang="en-US">
                <a:latin typeface="Arial" charset="0"/>
              </a:rPr>
              <a:t>Event-list and clock management</a:t>
            </a:r>
          </a:p>
          <a:p>
            <a:pPr lvl="1" eaLnBrk="1" hangingPunct="1"/>
            <a:r>
              <a:rPr lang="en-US">
                <a:latin typeface="Arial" charset="0"/>
              </a:rPr>
              <a:t>Summary and output</a:t>
            </a:r>
          </a:p>
          <a:p>
            <a:pPr eaLnBrk="1" hangingPunct="1"/>
            <a:r>
              <a:rPr lang="en-US">
                <a:latin typeface="Arial" charset="0"/>
              </a:rPr>
              <a:t>Main program ties it together, executes events in order</a:t>
            </a:r>
          </a:p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6830C6B-446C-CB4B-8E24-85DEBC35CF95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Simulation Dynamics: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Process-Interaction World View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Identify characteristic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entities</a:t>
            </a:r>
            <a:r>
              <a:rPr lang="en-US" dirty="0">
                <a:latin typeface="Arial" charset="0"/>
              </a:rPr>
              <a:t> in system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Multiple copies of entities co-exist, interact, compete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highlight>
                  <a:srgbClr val="FFFF00"/>
                </a:highlight>
                <a:latin typeface="Arial" charset="0"/>
              </a:rPr>
              <a:t>“Code” is non-procedural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Tell a “story” about what happens to a “typical” entity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May have many types of entities, “fake” entities for things like machine breakdowns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Usually requires special simulation software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Underneath, still executed as event-scheduling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FFD6260-7202-F24D-AAC3-FDD0DFE0C388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Randomness in Simulation</a:t>
            </a: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Above was just one “replication” </a:t>
            </a:r>
            <a:r>
              <a:rPr lang="en-US" b="0">
                <a:latin typeface="Arial" charset="0"/>
              </a:rPr>
              <a:t>— </a:t>
            </a:r>
            <a:r>
              <a:rPr lang="en-US">
                <a:latin typeface="Arial" charset="0"/>
              </a:rPr>
              <a:t>a sample of size one (not worth much)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Made a total of five </a:t>
            </a:r>
            <a:r>
              <a:rPr lang="en-US" i="1">
                <a:latin typeface="Arial" charset="0"/>
              </a:rPr>
              <a:t>replications</a:t>
            </a:r>
            <a:r>
              <a:rPr lang="en-US">
                <a:latin typeface="Arial" charset="0"/>
              </a:rPr>
              <a:t> (IID):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Confidence intervals for expected values: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In general,                                   (normality assumption?)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For expected total production, </a:t>
            </a: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54864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45064" name="Object 0"/>
          <p:cNvGraphicFramePr>
            <a:graphicFrameLocks noChangeAspect="1"/>
          </p:cNvGraphicFramePr>
          <p:nvPr/>
        </p:nvGraphicFramePr>
        <p:xfrm>
          <a:off x="2403475" y="5438775"/>
          <a:ext cx="24685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7" name="Equation" r:id="rId5" imgW="2895600" imgH="495300" progId="Equation.3">
                  <p:embed/>
                </p:oleObj>
              </mc:Choice>
              <mc:Fallback>
                <p:oleObj name="Equation" r:id="rId5" imgW="2895600" imgH="4953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5438775"/>
                        <a:ext cx="24685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1"/>
          <p:cNvGraphicFramePr>
            <a:graphicFrameLocks noChangeAspect="1"/>
          </p:cNvGraphicFramePr>
          <p:nvPr/>
        </p:nvGraphicFramePr>
        <p:xfrm>
          <a:off x="5029200" y="5791200"/>
          <a:ext cx="32083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8" name="Equation" r:id="rId7" imgW="3771900" imgH="431800" progId="Equation.3">
                  <p:embed/>
                </p:oleObj>
              </mc:Choice>
              <mc:Fallback>
                <p:oleObj name="Equation" r:id="rId7" imgW="3771900" imgH="431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791200"/>
                        <a:ext cx="320833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2"/>
          <p:cNvGraphicFramePr>
            <a:graphicFrameLocks noChangeAspect="1"/>
          </p:cNvGraphicFramePr>
          <p:nvPr/>
        </p:nvGraphicFramePr>
        <p:xfrm>
          <a:off x="5029200" y="6172200"/>
          <a:ext cx="15176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9" name="Equation" r:id="rId9" imgW="1765300" imgH="330200" progId="Equation.3">
                  <p:embed/>
                </p:oleObj>
              </mc:Choice>
              <mc:Fallback>
                <p:oleObj name="Equation" r:id="rId9" imgW="1765300" imgH="330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6172200"/>
                        <a:ext cx="151765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Text Box 22"/>
          <p:cNvSpPr txBox="1">
            <a:spLocks noChangeArrowheads="1"/>
          </p:cNvSpPr>
          <p:nvPr/>
        </p:nvSpPr>
        <p:spPr bwMode="auto">
          <a:xfrm>
            <a:off x="6858000" y="3276600"/>
            <a:ext cx="2133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0" i="1"/>
              <a:t>Substantial variability across replications</a:t>
            </a:r>
          </a:p>
        </p:txBody>
      </p:sp>
      <p:sp>
        <p:nvSpPr>
          <p:cNvPr id="45068" name="Text Box 22"/>
          <p:cNvSpPr txBox="1">
            <a:spLocks noChangeArrowheads="1"/>
          </p:cNvSpPr>
          <p:nvPr/>
        </p:nvSpPr>
        <p:spPr bwMode="auto">
          <a:xfrm>
            <a:off x="6858000" y="6172200"/>
            <a:ext cx="1219200" cy="338138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0" i="1"/>
              <a:t>Precision?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0896F0-AA38-8443-ABB3-17EB4602F948}"/>
              </a:ext>
            </a:extLst>
          </p:cNvPr>
          <p:cNvGrpSpPr/>
          <p:nvPr/>
        </p:nvGrpSpPr>
        <p:grpSpPr>
          <a:xfrm>
            <a:off x="0" y="228600"/>
            <a:ext cx="9144000" cy="6303963"/>
            <a:chOff x="0" y="228600"/>
            <a:chExt cx="9144000" cy="63039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AEFEE4-CDBD-BC42-BFE4-F369AA23DB4B}"/>
                </a:ext>
              </a:extLst>
            </p:cNvPr>
            <p:cNvSpPr/>
            <p:nvPr/>
          </p:nvSpPr>
          <p:spPr>
            <a:xfrm>
              <a:off x="0" y="228600"/>
              <a:ext cx="9144000" cy="6303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07451A-C148-E540-84FF-4FC23AE1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13" y="1537380"/>
              <a:ext cx="6958058" cy="43164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CEB930-D666-C049-B79D-AE6C2221038D}"/>
                </a:ext>
              </a:extLst>
            </p:cNvPr>
            <p:cNvSpPr txBox="1"/>
            <p:nvPr/>
          </p:nvSpPr>
          <p:spPr>
            <a:xfrm>
              <a:off x="912521" y="549935"/>
              <a:ext cx="32608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Simulation: *exists*</a:t>
              </a:r>
            </a:p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Stochasticity: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A5CAF96-5B3F-1948-BF75-54ECBD70202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Comparing Alternatives</a:t>
            </a: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Usually, simulation is used for more than just a single model “configuration”</a:t>
            </a:r>
          </a:p>
          <a:p>
            <a:pPr eaLnBrk="1" hangingPunct="1"/>
            <a:r>
              <a:rPr lang="en-US" dirty="0">
                <a:latin typeface="Arial" charset="0"/>
              </a:rPr>
              <a:t>Often to compare alternatives, select or search for best (via some criterion)</a:t>
            </a:r>
          </a:p>
          <a:p>
            <a:pPr eaLnBrk="1" hangingPunct="1"/>
            <a:r>
              <a:rPr lang="en-US" dirty="0">
                <a:latin typeface="Arial" charset="0"/>
              </a:rPr>
              <a:t>Simple processing system:  What would happen if arrival rate doubled?</a:t>
            </a:r>
          </a:p>
          <a:p>
            <a:pPr lvl="1" eaLnBrk="1" hangingPunct="1"/>
            <a:r>
              <a:rPr lang="en-US" dirty="0">
                <a:latin typeface="Arial" charset="0"/>
              </a:rPr>
              <a:t>Cut interarrival times in half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Rerun model for double-time arrivals</a:t>
            </a:r>
          </a:p>
          <a:p>
            <a:pPr lvl="1" eaLnBrk="1" hangingPunct="1"/>
            <a:r>
              <a:rPr lang="en-US" dirty="0">
                <a:highlight>
                  <a:srgbClr val="FFFF00"/>
                </a:highlight>
                <a:latin typeface="Arial" charset="0"/>
              </a:rPr>
              <a:t>Make five replications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8CEE2EE-A614-8A4D-AC49-0439B4AA34A2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Results:  Original vs. Double-Time Arrivals</a:t>
            </a:r>
          </a:p>
        </p:txBody>
      </p:sp>
      <p:sp>
        <p:nvSpPr>
          <p:cNvPr id="4711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83013" y="1219200"/>
            <a:ext cx="5284787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Original – circles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Double-time – triangles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Replication 1 – filled in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Replications 2-5 – hollow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Note variability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Danger of making decisions based on one (first) replication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Hard to see if there are really differences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Need:  Statistical analysis of simulation output data</a:t>
            </a:r>
          </a:p>
        </p:txBody>
      </p:sp>
      <p:pic>
        <p:nvPicPr>
          <p:cNvPr id="47111" name="Picture 5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050" y="1219200"/>
            <a:ext cx="3589338" cy="5257800"/>
          </a:xfr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D4DCDCFB-ED9A-0347-9BB9-B206ABEC4A57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Introduction</a:t>
            </a: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Popular, ubiquitous tool</a:t>
            </a:r>
          </a:p>
          <a:p>
            <a:pPr eaLnBrk="1" hangingPunct="1"/>
            <a:r>
              <a:rPr lang="en-US" dirty="0">
                <a:latin typeface="Arial" charset="0"/>
              </a:rPr>
              <a:t>Can use for simple simulation models</a:t>
            </a:r>
          </a:p>
          <a:p>
            <a:pPr lvl="1" eaLnBrk="1" hangingPunct="1"/>
            <a:r>
              <a:rPr lang="en-US" dirty="0">
                <a:latin typeface="Arial" charset="0"/>
              </a:rPr>
              <a:t>Typically, only static models</a:t>
            </a:r>
          </a:p>
          <a:p>
            <a:pPr lvl="2" eaLnBrk="1" hangingPunct="1"/>
            <a:r>
              <a:rPr lang="en-US" dirty="0">
                <a:latin typeface="Arial" charset="0"/>
              </a:rPr>
              <a:t>Risk analysis, financial/investment scenarios</a:t>
            </a:r>
          </a:p>
          <a:p>
            <a:pPr lvl="1" eaLnBrk="1" hangingPunct="1"/>
            <a:r>
              <a:rPr lang="en-US" dirty="0">
                <a:latin typeface="Arial" charset="0"/>
              </a:rPr>
              <a:t>Only (very) simplest of dynamic models</a:t>
            </a:r>
          </a:p>
          <a:p>
            <a:pPr eaLnBrk="1" hangingPunct="1"/>
            <a:r>
              <a:rPr lang="en-US" dirty="0">
                <a:latin typeface="Arial" charset="0"/>
              </a:rPr>
              <a:t>Two examples</a:t>
            </a:r>
          </a:p>
          <a:p>
            <a:pPr lvl="1" eaLnBrk="1" hangingPunct="1"/>
            <a:r>
              <a:rPr lang="en-US" dirty="0">
                <a:highlight>
                  <a:srgbClr val="FFFF00"/>
                </a:highlight>
                <a:latin typeface="Arial" charset="0"/>
              </a:rPr>
              <a:t>Newsvendor problem (static)</a:t>
            </a:r>
          </a:p>
          <a:p>
            <a:pPr lvl="1" eaLnBrk="1" hangingPunct="1"/>
            <a:r>
              <a:rPr lang="en-US" dirty="0">
                <a:highlight>
                  <a:srgbClr val="FFFF00"/>
                </a:highlight>
                <a:latin typeface="Arial" charset="0"/>
              </a:rPr>
              <a:t>Waiting times in single-server queue (dynamic)</a:t>
            </a:r>
          </a:p>
          <a:p>
            <a:pPr lvl="2" eaLnBrk="1" hangingPunct="1"/>
            <a:r>
              <a:rPr lang="en-US" dirty="0">
                <a:highlight>
                  <a:srgbClr val="FFFF00"/>
                </a:highlight>
                <a:latin typeface="Arial" charset="0"/>
              </a:rPr>
              <a:t>Special recursion valid only in this case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6A2409A7-8C0A-544A-9785-F89CEB28659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Setup</a:t>
            </a:r>
          </a:p>
        </p:txBody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Rupert sells daily newspapers on street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Rupert buys for </a:t>
            </a:r>
            <a:r>
              <a:rPr lang="en-US" i="1">
                <a:latin typeface="Arial" charset="0"/>
              </a:rPr>
              <a:t>c</a:t>
            </a:r>
            <a:r>
              <a:rPr lang="en-US">
                <a:latin typeface="Arial" charset="0"/>
              </a:rPr>
              <a:t> = $0.55 each, sells for </a:t>
            </a:r>
            <a:r>
              <a:rPr lang="en-US" i="1">
                <a:latin typeface="Arial" charset="0"/>
              </a:rPr>
              <a:t>r</a:t>
            </a:r>
            <a:r>
              <a:rPr lang="en-US">
                <a:latin typeface="Arial" charset="0"/>
              </a:rPr>
              <a:t> = $1.00 each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Each morning, Rupert buys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copies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is a fixed number, same every day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Demand during a day: 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= max (</a:t>
            </a:r>
            <a:r>
              <a:rPr lang="en-US">
                <a:latin typeface="Arial" charset="0"/>
                <a:sym typeface="Symbol" charset="0"/>
              </a:rPr>
              <a:t>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</a:t>
            </a:r>
            <a:r>
              <a:rPr lang="en-US">
                <a:latin typeface="Arial" charset="0"/>
              </a:rPr>
              <a:t>, 0)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</a:rPr>
              <a:t> ~ normal (</a:t>
            </a:r>
            <a:r>
              <a:rPr lang="en-US" i="1">
                <a:latin typeface="Symbol" charset="0"/>
              </a:rPr>
              <a:t>m</a:t>
            </a:r>
            <a:r>
              <a:rPr lang="en-US">
                <a:latin typeface="Arial" charset="0"/>
              </a:rPr>
              <a:t> = 135.7, </a:t>
            </a:r>
            <a:r>
              <a:rPr lang="en-US" i="1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 = 27.1), from historical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  <a:sym typeface="Symbol" charset="0"/>
              </a:rPr>
              <a:t>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 rounds </a:t>
            </a:r>
            <a:r>
              <a:rPr lang="en-US" i="1">
                <a:latin typeface="Arial" charset="0"/>
                <a:sym typeface="Symbo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  to nearest integer</a:t>
            </a:r>
            <a:endParaRPr lang="en-US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If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</a:t>
            </a:r>
            <a:r>
              <a:rPr lang="en-US">
                <a:latin typeface="Arial" charset="0"/>
                <a:sym typeface="Symbol" charset="0"/>
              </a:rPr>
              <a:t></a:t>
            </a:r>
            <a:r>
              <a:rPr lang="en-US">
                <a:latin typeface="Arial" charset="0"/>
              </a:rPr>
              <a:t>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, satisfy all demand, and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</a:t>
            </a:r>
            <a:r>
              <a:rPr lang="en-US">
                <a:latin typeface="Arial" charset="0"/>
                <a:sym typeface="Symbol" charset="0"/>
              </a:rPr>
              <a:t></a:t>
            </a:r>
            <a:r>
              <a:rPr lang="en-US">
                <a:latin typeface="Arial" charset="0"/>
              </a:rPr>
              <a:t> 0 left over, sell for scrap at </a:t>
            </a:r>
            <a:r>
              <a:rPr lang="en-US" i="1">
                <a:latin typeface="Arial" charset="0"/>
              </a:rPr>
              <a:t>s</a:t>
            </a:r>
            <a:r>
              <a:rPr lang="en-US">
                <a:latin typeface="Arial" charset="0"/>
              </a:rPr>
              <a:t> = $0.03 each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If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&gt;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, sells out (sells all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copies), no scrap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But missed out on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&gt; 0 sales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What should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be?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DC1D867-D9BE-3C46-9E47-219102C03CE0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49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2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Formulation</a:t>
            </a: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Choose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to maximize expected profit per 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too small – sell out, miss $0.45 profit per paper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too big – have left over, scrap at a loss of $0.52 per paper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Classic operations-research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Many versions, variants, extensions, applications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Much research on exact solution in certain cases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But easy to simulate, even in a spreadsheet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Profit in a day, as a function of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= </a:t>
            </a:r>
            <a:r>
              <a:rPr lang="en-US" i="1">
                <a:latin typeface="Arial" charset="0"/>
              </a:rPr>
              <a:t>r</a:t>
            </a:r>
            <a:r>
              <a:rPr lang="en-US">
                <a:latin typeface="Arial" charset="0"/>
              </a:rPr>
              <a:t> min (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+ </a:t>
            </a:r>
            <a:r>
              <a:rPr lang="en-US" i="1">
                <a:latin typeface="Arial" charset="0"/>
              </a:rPr>
              <a:t>s</a:t>
            </a:r>
            <a:r>
              <a:rPr lang="en-US">
                <a:latin typeface="Arial" charset="0"/>
              </a:rPr>
              <a:t> max 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, 0) – </a:t>
            </a:r>
            <a:r>
              <a:rPr lang="en-US" i="1">
                <a:latin typeface="Arial" charset="0"/>
              </a:rPr>
              <a:t>cq</a:t>
            </a:r>
          </a:p>
          <a:p>
            <a:pPr lvl="1" eaLnBrk="1" hangingPunct="1">
              <a:lnSpc>
                <a:spcPct val="90000"/>
              </a:lnSpc>
            </a:pPr>
            <a:endParaRPr lang="en-US" i="1">
              <a:latin typeface="Arial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is a random variable – profit varies from day to day</a:t>
            </a:r>
          </a:p>
          <a:p>
            <a:pPr eaLnBrk="1" hangingPunct="1">
              <a:lnSpc>
                <a:spcPct val="110000"/>
              </a:lnSpc>
            </a:pPr>
            <a:r>
              <a:rPr lang="en-US">
                <a:latin typeface="Arial" charset="0"/>
              </a:rPr>
              <a:t>Maximize E(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)) over nonnegative integers </a:t>
            </a:r>
            <a:r>
              <a:rPr lang="en-US" i="1">
                <a:latin typeface="Arial" charset="0"/>
              </a:rPr>
              <a:t>q</a:t>
            </a:r>
          </a:p>
          <a:p>
            <a:pPr lvl="1" eaLnBrk="1" hangingPunct="1">
              <a:lnSpc>
                <a:spcPct val="90000"/>
              </a:lnSpc>
            </a:pPr>
            <a:endParaRPr lang="en-US">
              <a:latin typeface="Arial" charset="0"/>
            </a:endParaRPr>
          </a:p>
        </p:txBody>
      </p:sp>
      <p:sp>
        <p:nvSpPr>
          <p:cNvPr id="50183" name="Text Box 4"/>
          <p:cNvSpPr txBox="1">
            <a:spLocks noChangeArrowheads="1"/>
          </p:cNvSpPr>
          <p:nvPr/>
        </p:nvSpPr>
        <p:spPr bwMode="auto">
          <a:xfrm>
            <a:off x="2362200" y="5105400"/>
            <a:ext cx="180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</a:rPr>
              <a:t>Sales revenue</a:t>
            </a:r>
          </a:p>
        </p:txBody>
      </p:sp>
      <p:sp>
        <p:nvSpPr>
          <p:cNvPr id="50184" name="Text Box 5"/>
          <p:cNvSpPr txBox="1">
            <a:spLocks noChangeArrowheads="1"/>
          </p:cNvSpPr>
          <p:nvPr/>
        </p:nvSpPr>
        <p:spPr bwMode="auto">
          <a:xfrm>
            <a:off x="5029200" y="5105400"/>
            <a:ext cx="183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</a:rPr>
              <a:t>Scrap revenue</a:t>
            </a:r>
          </a:p>
        </p:txBody>
      </p:sp>
      <p:sp>
        <p:nvSpPr>
          <p:cNvPr id="50185" name="Text Box 6"/>
          <p:cNvSpPr txBox="1">
            <a:spLocks noChangeArrowheads="1"/>
          </p:cNvSpPr>
          <p:nvPr/>
        </p:nvSpPr>
        <p:spPr bwMode="auto">
          <a:xfrm>
            <a:off x="7467600" y="5105400"/>
            <a:ext cx="706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</a:rPr>
              <a:t>Cost</a:t>
            </a:r>
          </a:p>
        </p:txBody>
      </p:sp>
      <p:sp>
        <p:nvSpPr>
          <p:cNvPr id="50186" name="AutoShape 7"/>
          <p:cNvSpPr>
            <a:spLocks/>
          </p:cNvSpPr>
          <p:nvPr/>
        </p:nvSpPr>
        <p:spPr bwMode="auto">
          <a:xfrm rot="-5400000">
            <a:off x="3200400" y="4114800"/>
            <a:ext cx="152400" cy="1981200"/>
          </a:xfrm>
          <a:prstGeom prst="leftBrace">
            <a:avLst>
              <a:gd name="adj1" fmla="val 108333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187" name="AutoShape 8"/>
          <p:cNvSpPr>
            <a:spLocks/>
          </p:cNvSpPr>
          <p:nvPr/>
        </p:nvSpPr>
        <p:spPr bwMode="auto">
          <a:xfrm rot="-5400000">
            <a:off x="5829300" y="3771900"/>
            <a:ext cx="152400" cy="2667000"/>
          </a:xfrm>
          <a:prstGeom prst="leftBrace">
            <a:avLst>
              <a:gd name="adj1" fmla="val 145833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AutoShape 9"/>
          <p:cNvSpPr>
            <a:spLocks/>
          </p:cNvSpPr>
          <p:nvPr/>
        </p:nvSpPr>
        <p:spPr bwMode="auto">
          <a:xfrm rot="-5400000">
            <a:off x="7734300" y="4838700"/>
            <a:ext cx="152400" cy="533400"/>
          </a:xfrm>
          <a:prstGeom prst="leftBrace">
            <a:avLst>
              <a:gd name="adj1" fmla="val 29167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A945A9F-74DA-DD43-9B60-10FF5760571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614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</a:t>
            </a:r>
          </a:p>
        </p:txBody>
      </p:sp>
      <p:sp>
        <p:nvSpPr>
          <p:cNvPr id="615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Total production</a:t>
            </a:r>
            <a:r>
              <a:rPr lang="en-US" dirty="0">
                <a:latin typeface="Arial" charset="0"/>
              </a:rPr>
              <a:t> of parts over run (</a:t>
            </a:r>
            <a:r>
              <a:rPr lang="en-US" i="1" dirty="0">
                <a:latin typeface="Arial" charset="0"/>
              </a:rPr>
              <a:t>P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 waiting time</a:t>
            </a:r>
            <a:r>
              <a:rPr lang="en-US" dirty="0">
                <a:latin typeface="Arial" charset="0"/>
              </a:rPr>
              <a:t> of parts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i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waiting time</a:t>
            </a:r>
            <a:r>
              <a:rPr lang="en-US" dirty="0">
                <a:latin typeface="Arial" charset="0"/>
              </a:rPr>
              <a:t> of parts in queue: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2362200" y="2362200"/>
            <a:ext cx="6781800" cy="224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800" b="1" dirty="0">
                <a:latin typeface="Arial" charset="0"/>
              </a:rPr>
              <a:t>   </a:t>
            </a:r>
            <a:r>
              <a:rPr lang="en-US" sz="2800" dirty="0">
                <a:latin typeface="Arial" charset="0"/>
              </a:rPr>
              <a:t>=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no. of parts which left the queue</a:t>
            </a:r>
          </a:p>
          <a:p>
            <a:pPr eaLnBrk="0" hangingPunct="0"/>
            <a:r>
              <a:rPr lang="en-US" sz="2800" b="1" i="1" dirty="0">
                <a:latin typeface="Arial" charset="0"/>
              </a:rPr>
              <a:t>        </a:t>
            </a:r>
            <a:r>
              <a:rPr lang="en-US" sz="2800" i="1" dirty="0">
                <a:latin typeface="Arial" charset="0"/>
              </a:rPr>
              <a:t>=</a:t>
            </a:r>
            <a:r>
              <a:rPr lang="en-US" sz="2800" dirty="0">
                <a:latin typeface="Arial" charset="0"/>
              </a:rPr>
              <a:t> waiting time in queue of      part</a:t>
            </a:r>
          </a:p>
          <a:p>
            <a:pPr eaLnBrk="0" hangingPunct="0"/>
            <a:r>
              <a:rPr lang="en-US" sz="2800" b="1" i="1" dirty="0">
                <a:solidFill>
                  <a:srgbClr val="C00000"/>
                </a:solidFill>
                <a:latin typeface="Arial" charset="0"/>
              </a:rPr>
              <a:t>Question: </a:t>
            </a: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800" i="1" dirty="0">
                <a:latin typeface="Arial" charset="0"/>
              </a:rPr>
              <a:t>WQ</a:t>
            </a:r>
            <a:r>
              <a:rPr lang="en-US" sz="2800" baseline="-25000" dirty="0">
                <a:latin typeface="Arial" charset="0"/>
              </a:rPr>
              <a:t>1</a:t>
            </a:r>
            <a:r>
              <a:rPr lang="en-US" sz="2800" dirty="0">
                <a:latin typeface="Arial" charset="0"/>
              </a:rPr>
              <a:t> =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marL="914400" lvl="1" indent="-457200" eaLnBrk="0" hangingPunct="0">
              <a:buFont typeface="Arial" panose="020B0604020202020204" pitchFamily="34" charset="0"/>
              <a:buChar char="•"/>
            </a:pPr>
            <a:r>
              <a:rPr lang="en-US" sz="2800" i="1" dirty="0">
                <a:latin typeface="Arial" charset="0"/>
              </a:rPr>
              <a:t>N</a:t>
            </a:r>
            <a:r>
              <a:rPr lang="en-US" sz="2800" dirty="0">
                <a:latin typeface="Arial" charset="0"/>
              </a:rPr>
              <a:t> </a:t>
            </a:r>
            <a:r>
              <a:rPr lang="en-US" sz="2800" u="sng" dirty="0">
                <a:latin typeface="Arial" charset="0"/>
              </a:rPr>
              <a:t>&gt;</a:t>
            </a:r>
            <a:r>
              <a:rPr lang="en-US" sz="2800" dirty="0">
                <a:latin typeface="Arial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4C1267-6472-2144-B5A5-4CB8B532C2C1}"/>
                  </a:ext>
                </a:extLst>
              </p:cNvPr>
              <p:cNvSpPr txBox="1"/>
              <p:nvPr/>
            </p:nvSpPr>
            <p:spPr>
              <a:xfrm>
                <a:off x="529423" y="2528756"/>
                <a:ext cx="113768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4C1267-6472-2144-B5A5-4CB8B532C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23" y="2528756"/>
                <a:ext cx="1137684" cy="1038489"/>
              </a:xfrm>
              <a:prstGeom prst="rect">
                <a:avLst/>
              </a:prstGeom>
              <a:blipFill>
                <a:blip r:embed="rId3"/>
                <a:stretch>
                  <a:fillRect l="-97778" t="-114458" r="-6667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5F5847-A3DA-FA4C-BBCB-DA0B0E189FB7}"/>
                  </a:ext>
                </a:extLst>
              </p:cNvPr>
              <p:cNvSpPr txBox="1"/>
              <p:nvPr/>
            </p:nvSpPr>
            <p:spPr>
              <a:xfrm>
                <a:off x="2381755" y="2388513"/>
                <a:ext cx="3614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5F5847-A3DA-FA4C-BBCB-DA0B0E18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755" y="2388513"/>
                <a:ext cx="361445" cy="430887"/>
              </a:xfrm>
              <a:prstGeom prst="rect">
                <a:avLst/>
              </a:prstGeom>
              <a:blipFill>
                <a:blip r:embed="rId4"/>
                <a:stretch>
                  <a:fillRect l="-20690" r="-1724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1067F-9EE1-9B4E-9E09-8494691E0E63}"/>
                  </a:ext>
                </a:extLst>
              </p:cNvPr>
              <p:cNvSpPr txBox="1"/>
              <p:nvPr/>
            </p:nvSpPr>
            <p:spPr>
              <a:xfrm>
                <a:off x="2496055" y="2831425"/>
                <a:ext cx="70434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1067F-9EE1-9B4E-9E09-8494691E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55" y="2831425"/>
                <a:ext cx="704345" cy="430887"/>
              </a:xfrm>
              <a:prstGeom prst="rect">
                <a:avLst/>
              </a:prstGeom>
              <a:blipFill>
                <a:blip r:embed="rId5"/>
                <a:stretch>
                  <a:fillRect l="-16071" r="-714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EFBCA6-EB68-7B40-AE5B-648D8104E41E}"/>
                  </a:ext>
                </a:extLst>
              </p:cNvPr>
              <p:cNvSpPr txBox="1"/>
              <p:nvPr/>
            </p:nvSpPr>
            <p:spPr>
              <a:xfrm>
                <a:off x="7410955" y="2838018"/>
                <a:ext cx="361445" cy="43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EFBCA6-EB68-7B40-AE5B-648D8104E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955" y="2838018"/>
                <a:ext cx="361445" cy="438582"/>
              </a:xfrm>
              <a:prstGeom prst="rect">
                <a:avLst/>
              </a:prstGeom>
              <a:blipFill>
                <a:blip r:embed="rId6"/>
                <a:stretch>
                  <a:fillRect l="-31034" r="-31034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FC02C9F-3E99-B540-9017-5F33EECD89D9}"/>
              </a:ext>
            </a:extLst>
          </p:cNvPr>
          <p:cNvSpPr txBox="1"/>
          <p:nvPr/>
        </p:nvSpPr>
        <p:spPr>
          <a:xfrm>
            <a:off x="4495800" y="35915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28275-AA4F-F640-BF1F-BE0DF0876A92}"/>
              </a:ext>
            </a:extLst>
          </p:cNvPr>
          <p:cNvSpPr txBox="1"/>
          <p:nvPr/>
        </p:nvSpPr>
        <p:spPr>
          <a:xfrm>
            <a:off x="4516638" y="359158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DA32B-B99D-6F4B-89F6-2F9A8CCA66C2}"/>
              </a:ext>
            </a:extLst>
          </p:cNvPr>
          <p:cNvSpPr txBox="1"/>
          <p:nvPr/>
        </p:nvSpPr>
        <p:spPr>
          <a:xfrm>
            <a:off x="4004414" y="406223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A12E9-69B8-334A-898C-275E2EFC3EC9}"/>
              </a:ext>
            </a:extLst>
          </p:cNvPr>
          <p:cNvSpPr txBox="1"/>
          <p:nvPr/>
        </p:nvSpPr>
        <p:spPr>
          <a:xfrm>
            <a:off x="3993995" y="407431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CFD646-2EB9-AB49-97B7-F8F065653250}"/>
                  </a:ext>
                </a:extLst>
              </p:cNvPr>
              <p:cNvSpPr txBox="1"/>
              <p:nvPr/>
            </p:nvSpPr>
            <p:spPr>
              <a:xfrm>
                <a:off x="2720340" y="5454260"/>
                <a:ext cx="2456310" cy="5967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CFD646-2EB9-AB49-97B7-F8F065653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340" y="5454260"/>
                <a:ext cx="2456310" cy="59670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B358C349-42CE-D343-AA2D-F3BEC1372AA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50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Simulation</a:t>
            </a:r>
          </a:p>
        </p:txBody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Set trial value of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, generate demand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, compute profit for that day</a:t>
            </a:r>
          </a:p>
          <a:p>
            <a:pPr lvl="1" eaLnBrk="1" hangingPunct="1"/>
            <a:r>
              <a:rPr lang="en-US">
                <a:latin typeface="Arial" charset="0"/>
              </a:rPr>
              <a:t>Then repeat this for many days independently, average to estimate E(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))</a:t>
            </a:r>
          </a:p>
          <a:p>
            <a:pPr lvl="2" eaLnBrk="1" hangingPunct="1"/>
            <a:r>
              <a:rPr lang="en-US">
                <a:latin typeface="Arial" charset="0"/>
              </a:rPr>
              <a:t>Also get confidence interval, estimate of P(loss), histogram of 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</a:t>
            </a:r>
          </a:p>
          <a:p>
            <a:pPr lvl="1" eaLnBrk="1" hangingPunct="1"/>
            <a:r>
              <a:rPr lang="en-US">
                <a:latin typeface="Arial" charset="0"/>
              </a:rPr>
              <a:t>Try for a range of values of </a:t>
            </a:r>
            <a:r>
              <a:rPr lang="en-US" i="1">
                <a:latin typeface="Arial" charset="0"/>
              </a:rPr>
              <a:t>q</a:t>
            </a:r>
          </a:p>
          <a:p>
            <a:pPr eaLnBrk="1" hangingPunct="1"/>
            <a:r>
              <a:rPr lang="en-US">
                <a:latin typeface="Arial" charset="0"/>
              </a:rPr>
              <a:t>Need to generate demand </a:t>
            </a:r>
            <a:r>
              <a:rPr lang="en-US" i="1">
                <a:latin typeface="Arial" charset="0"/>
              </a:rPr>
              <a:t>D</a:t>
            </a:r>
            <a:r>
              <a:rPr lang="en-US">
                <a:latin typeface="Arial" charset="0"/>
              </a:rPr>
              <a:t> = max (</a:t>
            </a:r>
            <a:r>
              <a:rPr lang="en-US">
                <a:latin typeface="Arial" charset="0"/>
                <a:sym typeface="Symbol" charset="0"/>
              </a:rPr>
              <a:t>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  <a:sym typeface="Symbol" charset="0"/>
              </a:rPr>
              <a:t></a:t>
            </a:r>
            <a:r>
              <a:rPr lang="en-US">
                <a:latin typeface="Arial" charset="0"/>
              </a:rPr>
              <a:t>, 0)</a:t>
            </a:r>
          </a:p>
          <a:p>
            <a:pPr lvl="1" eaLnBrk="1" hangingPunct="1"/>
            <a:r>
              <a:rPr lang="en-US">
                <a:latin typeface="Arial" charset="0"/>
              </a:rPr>
              <a:t>So need to generate 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</a:rPr>
              <a:t> ~ normal (</a:t>
            </a:r>
            <a:r>
              <a:rPr lang="en-US" i="1">
                <a:latin typeface="Symbol" charset="0"/>
              </a:rPr>
              <a:t>m</a:t>
            </a:r>
            <a:r>
              <a:rPr lang="en-US">
                <a:latin typeface="Arial" charset="0"/>
              </a:rPr>
              <a:t> = 135.7, </a:t>
            </a:r>
            <a:r>
              <a:rPr lang="en-US" i="1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 = 27.1)</a:t>
            </a:r>
          </a:p>
          <a:p>
            <a:pPr lvl="1" eaLnBrk="1" hangingPunct="1"/>
            <a:r>
              <a:rPr lang="en-US">
                <a:latin typeface="Arial" charset="0"/>
              </a:rPr>
              <a:t>(Much) ahead – Sec. 12.2, generating random </a:t>
            </a:r>
            <a:r>
              <a:rPr lang="en-US" i="1">
                <a:latin typeface="Arial" charset="0"/>
              </a:rPr>
              <a:t>variates</a:t>
            </a:r>
          </a:p>
          <a:p>
            <a:pPr lvl="1" eaLnBrk="1" hangingPunct="1"/>
            <a:r>
              <a:rPr lang="en-US">
                <a:latin typeface="Arial" charset="0"/>
              </a:rPr>
              <a:t>In this case, generate </a:t>
            </a:r>
            <a:r>
              <a:rPr lang="en-US" i="1">
                <a:latin typeface="Arial" charset="0"/>
              </a:rPr>
              <a:t>X</a:t>
            </a:r>
            <a:r>
              <a:rPr lang="en-US">
                <a:latin typeface="Arial" charset="0"/>
              </a:rPr>
              <a:t> = </a:t>
            </a:r>
            <a:r>
              <a:rPr lang="en-US" b="1">
                <a:latin typeface="Symbol" charset="0"/>
              </a:rPr>
              <a:t>F</a:t>
            </a:r>
            <a:r>
              <a:rPr lang="en-US" i="1" baseline="-25000">
                <a:latin typeface="Symbol" charset="0"/>
              </a:rPr>
              <a:t>m</a:t>
            </a:r>
            <a:r>
              <a:rPr lang="en-US" baseline="-25000">
                <a:latin typeface="Arial" charset="0"/>
              </a:rPr>
              <a:t>,</a:t>
            </a:r>
            <a:r>
              <a:rPr lang="en-US" i="1" baseline="-25000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U</a:t>
            </a:r>
            <a:r>
              <a:rPr lang="en-US">
                <a:latin typeface="Arial" charset="0"/>
              </a:rPr>
              <a:t>)</a:t>
            </a:r>
          </a:p>
          <a:p>
            <a:pPr lvl="2" eaLnBrk="1" hangingPunct="1">
              <a:buFontTx/>
              <a:buNone/>
            </a:pPr>
            <a:r>
              <a:rPr lang="en-US" i="1">
                <a:latin typeface="Arial" charset="0"/>
              </a:rPr>
              <a:t>U</a:t>
            </a:r>
            <a:r>
              <a:rPr lang="en-US">
                <a:latin typeface="Arial" charset="0"/>
              </a:rPr>
              <a:t> is a random number distributed uniformly on [0, 1] (Sec. 12.1)</a:t>
            </a:r>
          </a:p>
          <a:p>
            <a:pPr lvl="2" eaLnBrk="1" hangingPunct="1">
              <a:buFontTx/>
              <a:buNone/>
            </a:pPr>
            <a:r>
              <a:rPr lang="en-US" b="1">
                <a:latin typeface="Symbol" charset="0"/>
              </a:rPr>
              <a:t>F</a:t>
            </a:r>
            <a:r>
              <a:rPr lang="en-US" i="1" baseline="-25000">
                <a:latin typeface="Symbol" charset="0"/>
              </a:rPr>
              <a:t>m</a:t>
            </a:r>
            <a:r>
              <a:rPr lang="en-US" baseline="-25000">
                <a:latin typeface="Arial" charset="0"/>
              </a:rPr>
              <a:t>,</a:t>
            </a:r>
            <a:r>
              <a:rPr lang="en-US" i="1" baseline="-25000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 is cumulative distribution function of normal (</a:t>
            </a:r>
            <a:r>
              <a:rPr lang="en-US" i="1">
                <a:latin typeface="Symbol" charset="0"/>
              </a:rPr>
              <a:t>m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Symbol" charset="0"/>
              </a:rPr>
              <a:t>s</a:t>
            </a:r>
            <a:r>
              <a:rPr lang="en-US">
                <a:latin typeface="Arial" charset="0"/>
              </a:rPr>
              <a:t>) distribution</a:t>
            </a:r>
          </a:p>
        </p:txBody>
      </p:sp>
      <p:sp>
        <p:nvSpPr>
          <p:cNvPr id="51207" name="Text Box 4"/>
          <p:cNvSpPr txBox="1">
            <a:spLocks noChangeArrowheads="1"/>
          </p:cNvSpPr>
          <p:nvPr/>
        </p:nvSpPr>
        <p:spPr bwMode="auto">
          <a:xfrm>
            <a:off x="4648200" y="5106988"/>
            <a:ext cx="4270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0">
                <a:latin typeface="Times New Roman" charset="0"/>
                <a:cs typeface="Times New Roman" charset="0"/>
              </a:rPr>
              <a:t></a:t>
            </a:r>
            <a:r>
              <a:rPr lang="en-US" sz="1600" b="0"/>
              <a:t>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0FC30924-6FC4-F04B-8BDA-C2CF84EE24F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51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22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Excel</a:t>
            </a: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19200"/>
            <a:ext cx="8991600" cy="27432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File </a:t>
            </a:r>
            <a:r>
              <a:rPr lang="en-US">
                <a:latin typeface="Courier New" charset="0"/>
              </a:rPr>
              <a:t>Newsvendor.xls</a:t>
            </a:r>
          </a:p>
          <a:p>
            <a:pPr eaLnBrk="1" hangingPunct="1"/>
            <a:r>
              <a:rPr lang="en-US">
                <a:latin typeface="Arial" charset="0"/>
              </a:rPr>
              <a:t>Input parameters in cells B4 – B8 (blue)</a:t>
            </a:r>
          </a:p>
          <a:p>
            <a:pPr eaLnBrk="1" hangingPunct="1"/>
            <a:r>
              <a:rPr lang="en-US">
                <a:latin typeface="Arial" charset="0"/>
              </a:rPr>
              <a:t>Trial values for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in row 2 (pink)</a:t>
            </a:r>
          </a:p>
          <a:p>
            <a:pPr eaLnBrk="1" hangingPunct="1"/>
            <a:r>
              <a:rPr lang="en-US">
                <a:latin typeface="Arial" charset="0"/>
              </a:rPr>
              <a:t>Day number (1, 2, ..., 30) in column D</a:t>
            </a:r>
          </a:p>
          <a:p>
            <a:pPr eaLnBrk="1" hangingPunct="1"/>
            <a:r>
              <a:rPr lang="en-US">
                <a:latin typeface="Arial" charset="0"/>
              </a:rPr>
              <a:t>Demands in column E for each day:</a:t>
            </a:r>
          </a:p>
          <a:p>
            <a:pPr algn="ctr" eaLnBrk="1" hangingPunct="1">
              <a:buFontTx/>
              <a:buNone/>
            </a:pPr>
            <a:r>
              <a:rPr lang="en-US" sz="2400">
                <a:latin typeface="Courier New" charset="0"/>
              </a:rPr>
              <a:t>= MAX(ROUND(NORMINV(RAND(), $B$7, $B$8), 0), 0)</a:t>
            </a:r>
          </a:p>
          <a:p>
            <a:pPr eaLnBrk="1" hangingPunct="1">
              <a:buFontTx/>
              <a:buNone/>
            </a:pPr>
            <a:endParaRPr lang="en-US">
              <a:latin typeface="Arial" charset="0"/>
            </a:endParaRPr>
          </a:p>
        </p:txBody>
      </p:sp>
      <p:sp>
        <p:nvSpPr>
          <p:cNvPr id="52231" name="AutoShape 4"/>
          <p:cNvSpPr>
            <a:spLocks/>
          </p:cNvSpPr>
          <p:nvPr/>
        </p:nvSpPr>
        <p:spPr bwMode="auto">
          <a:xfrm rot="-5400000">
            <a:off x="4381500" y="3771900"/>
            <a:ext cx="152400" cy="990600"/>
          </a:xfrm>
          <a:prstGeom prst="leftBrace">
            <a:avLst>
              <a:gd name="adj1" fmla="val 54167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2" name="AutoShape 5"/>
          <p:cNvSpPr>
            <a:spLocks/>
          </p:cNvSpPr>
          <p:nvPr/>
        </p:nvSpPr>
        <p:spPr bwMode="auto">
          <a:xfrm rot="-5400000">
            <a:off x="3048000" y="3657600"/>
            <a:ext cx="152400" cy="1219200"/>
          </a:xfrm>
          <a:prstGeom prst="leftBrace">
            <a:avLst>
              <a:gd name="adj1" fmla="val 66667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3" name="AutoShape 6"/>
          <p:cNvSpPr>
            <a:spLocks/>
          </p:cNvSpPr>
          <p:nvPr/>
        </p:nvSpPr>
        <p:spPr bwMode="auto">
          <a:xfrm rot="-5400000">
            <a:off x="5676900" y="3924300"/>
            <a:ext cx="152400" cy="685800"/>
          </a:xfrm>
          <a:prstGeom prst="leftBrace">
            <a:avLst>
              <a:gd name="adj1" fmla="val 37500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4" name="AutoShape 8"/>
          <p:cNvSpPr>
            <a:spLocks/>
          </p:cNvSpPr>
          <p:nvPr/>
        </p:nvSpPr>
        <p:spPr bwMode="auto">
          <a:xfrm rot="-5400000">
            <a:off x="1752600" y="3810000"/>
            <a:ext cx="152400" cy="914400"/>
          </a:xfrm>
          <a:prstGeom prst="leftBrace">
            <a:avLst>
              <a:gd name="adj1" fmla="val 50000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5" name="AutoShape 9"/>
          <p:cNvSpPr>
            <a:spLocks/>
          </p:cNvSpPr>
          <p:nvPr/>
        </p:nvSpPr>
        <p:spPr bwMode="auto">
          <a:xfrm rot="-5400000">
            <a:off x="6819900" y="3924300"/>
            <a:ext cx="152400" cy="685800"/>
          </a:xfrm>
          <a:prstGeom prst="leftBrace">
            <a:avLst>
              <a:gd name="adj1" fmla="val 37500"/>
              <a:gd name="adj2" fmla="val 49954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36" name="Text Box 10"/>
          <p:cNvSpPr txBox="1">
            <a:spLocks noChangeArrowheads="1"/>
          </p:cNvSpPr>
          <p:nvPr/>
        </p:nvSpPr>
        <p:spPr bwMode="auto">
          <a:xfrm>
            <a:off x="1295400" y="4267200"/>
            <a:ext cx="10509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600" b="0" i="1">
                <a:solidFill>
                  <a:srgbClr val="FF0000"/>
                </a:solidFill>
              </a:rPr>
              <a:t>Rounding</a:t>
            </a:r>
          </a:p>
          <a:p>
            <a:pPr algn="ctr"/>
            <a:r>
              <a:rPr lang="en-US" sz="1600" b="0" i="1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2237" name="Text Box 11"/>
          <p:cNvSpPr txBox="1">
            <a:spLocks noChangeArrowheads="1"/>
          </p:cNvSpPr>
          <p:nvPr/>
        </p:nvSpPr>
        <p:spPr bwMode="auto">
          <a:xfrm>
            <a:off x="2819400" y="4267200"/>
            <a:ext cx="638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  <a:latin typeface="Symbol" charset="0"/>
              </a:rPr>
              <a:t>F </a:t>
            </a:r>
            <a:r>
              <a:rPr lang="en-US" sz="2000" b="0" baseline="30000">
                <a:solidFill>
                  <a:srgbClr val="FF0000"/>
                </a:solidFill>
                <a:cs typeface="Arial" charset="0"/>
              </a:rPr>
              <a:t></a:t>
            </a:r>
            <a:r>
              <a:rPr lang="en-US" sz="2000" b="0" baseline="30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2238" name="Text Box 12"/>
          <p:cNvSpPr txBox="1">
            <a:spLocks noChangeArrowheads="1"/>
          </p:cNvSpPr>
          <p:nvPr/>
        </p:nvSpPr>
        <p:spPr bwMode="auto">
          <a:xfrm>
            <a:off x="3657600" y="4343400"/>
            <a:ext cx="1619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600" b="0" i="1">
                <a:solidFill>
                  <a:srgbClr val="FF0000"/>
                </a:solidFill>
              </a:rPr>
              <a:t>U(0, 1)</a:t>
            </a:r>
          </a:p>
          <a:p>
            <a:pPr algn="ctr"/>
            <a:r>
              <a:rPr lang="en-US" sz="1600" b="0" i="1">
                <a:solidFill>
                  <a:srgbClr val="FF0000"/>
                </a:solidFill>
              </a:rPr>
              <a:t>random number</a:t>
            </a:r>
          </a:p>
        </p:txBody>
      </p:sp>
      <p:sp>
        <p:nvSpPr>
          <p:cNvPr id="52239" name="Text Box 13"/>
          <p:cNvSpPr txBox="1">
            <a:spLocks noChangeArrowheads="1"/>
          </p:cNvSpPr>
          <p:nvPr/>
        </p:nvSpPr>
        <p:spPr bwMode="auto">
          <a:xfrm>
            <a:off x="5562600" y="4267200"/>
            <a:ext cx="33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  <a:latin typeface="Symbol" charset="0"/>
              </a:rPr>
              <a:t>m</a:t>
            </a:r>
            <a:endParaRPr lang="en-US" sz="2000" b="0" baseline="30000">
              <a:solidFill>
                <a:srgbClr val="FF0000"/>
              </a:solidFill>
            </a:endParaRPr>
          </a:p>
        </p:txBody>
      </p:sp>
      <p:sp>
        <p:nvSpPr>
          <p:cNvPr id="52240" name="Text Box 14"/>
          <p:cNvSpPr txBox="1">
            <a:spLocks noChangeArrowheads="1"/>
          </p:cNvSpPr>
          <p:nvPr/>
        </p:nvSpPr>
        <p:spPr bwMode="auto">
          <a:xfrm>
            <a:off x="6705600" y="4267200"/>
            <a:ext cx="336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0" i="1">
                <a:solidFill>
                  <a:srgbClr val="FF0000"/>
                </a:solidFill>
                <a:latin typeface="Symbol" charset="0"/>
              </a:rPr>
              <a:t>s</a:t>
            </a:r>
            <a:endParaRPr lang="en-US" sz="2000" b="0" baseline="30000">
              <a:solidFill>
                <a:srgbClr val="FF0000"/>
              </a:solidFill>
            </a:endParaRPr>
          </a:p>
        </p:txBody>
      </p:sp>
      <p:sp>
        <p:nvSpPr>
          <p:cNvPr id="52241" name="AutoShape 15"/>
          <p:cNvSpPr>
            <a:spLocks/>
          </p:cNvSpPr>
          <p:nvPr/>
        </p:nvSpPr>
        <p:spPr bwMode="auto">
          <a:xfrm rot="-5400000">
            <a:off x="4800600" y="2667000"/>
            <a:ext cx="228600" cy="4648200"/>
          </a:xfrm>
          <a:prstGeom prst="leftBrace">
            <a:avLst>
              <a:gd name="adj1" fmla="val 169444"/>
              <a:gd name="adj2" fmla="val 49954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242" name="Text Box 16"/>
          <p:cNvSpPr txBox="1">
            <a:spLocks noChangeArrowheads="1"/>
          </p:cNvSpPr>
          <p:nvPr/>
        </p:nvSpPr>
        <p:spPr bwMode="auto">
          <a:xfrm>
            <a:off x="4038600" y="5029200"/>
            <a:ext cx="172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b="0" i="1">
                <a:solidFill>
                  <a:schemeClr val="accent2"/>
                </a:solidFill>
              </a:rPr>
              <a:t>X ~ normal (</a:t>
            </a:r>
            <a:r>
              <a:rPr lang="en-US" sz="1600" b="0" i="1">
                <a:solidFill>
                  <a:schemeClr val="accent2"/>
                </a:solidFill>
                <a:latin typeface="Symbol" charset="0"/>
              </a:rPr>
              <a:t>m</a:t>
            </a:r>
            <a:r>
              <a:rPr lang="en-US" sz="1600" b="0" i="1">
                <a:solidFill>
                  <a:schemeClr val="accent2"/>
                </a:solidFill>
              </a:rPr>
              <a:t>, </a:t>
            </a:r>
            <a:r>
              <a:rPr lang="en-US" sz="1600" b="0" i="1">
                <a:solidFill>
                  <a:schemeClr val="accent2"/>
                </a:solidFill>
                <a:latin typeface="Symbol" charset="0"/>
              </a:rPr>
              <a:t>s</a:t>
            </a:r>
            <a:r>
              <a:rPr lang="en-US" sz="1600" b="0" i="1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52243" name="AutoShape 19"/>
          <p:cNvSpPr>
            <a:spLocks/>
          </p:cNvSpPr>
          <p:nvPr/>
        </p:nvSpPr>
        <p:spPr bwMode="auto">
          <a:xfrm>
            <a:off x="5867400" y="5334000"/>
            <a:ext cx="1143000" cy="838200"/>
          </a:xfrm>
          <a:prstGeom prst="accentCallout2">
            <a:avLst>
              <a:gd name="adj1" fmla="val 13634"/>
              <a:gd name="adj2" fmla="val 106667"/>
              <a:gd name="adj3" fmla="val 13634"/>
              <a:gd name="adj4" fmla="val 120972"/>
              <a:gd name="adj5" fmla="val -142801"/>
              <a:gd name="adj6" fmla="val 171944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r>
              <a:rPr lang="en-US" sz="1600" i="1">
                <a:solidFill>
                  <a:srgbClr val="FF0000"/>
                </a:solidFill>
                <a:latin typeface="Arial" charset="0"/>
              </a:rPr>
              <a:t>Round to nearest</a:t>
            </a:r>
          </a:p>
          <a:p>
            <a:pPr algn="r"/>
            <a:r>
              <a:rPr lang="en-US" sz="1600" i="1">
                <a:solidFill>
                  <a:srgbClr val="FF0000"/>
                </a:solidFill>
                <a:latin typeface="Arial" charset="0"/>
              </a:rPr>
              <a:t>integer</a:t>
            </a:r>
          </a:p>
        </p:txBody>
      </p:sp>
      <p:sp>
        <p:nvSpPr>
          <p:cNvPr id="52244" name="AutoShape 20"/>
          <p:cNvSpPr>
            <a:spLocks/>
          </p:cNvSpPr>
          <p:nvPr/>
        </p:nvSpPr>
        <p:spPr bwMode="auto">
          <a:xfrm flipH="1">
            <a:off x="7162800" y="5713413"/>
            <a:ext cx="1143000" cy="687387"/>
          </a:xfrm>
          <a:prstGeom prst="accentCallout2">
            <a:avLst>
              <a:gd name="adj1" fmla="val 16625"/>
              <a:gd name="adj2" fmla="val -6667"/>
              <a:gd name="adj3" fmla="val 16625"/>
              <a:gd name="adj4" fmla="val -10278"/>
              <a:gd name="adj5" fmla="val -228407"/>
              <a:gd name="adj6" fmla="val -23194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r>
              <a:rPr lang="en-US" sz="1600" i="1">
                <a:solidFill>
                  <a:srgbClr val="FF0000"/>
                </a:solidFill>
                <a:latin typeface="Arial" charset="0"/>
              </a:rPr>
              <a:t>MAX 2nd</a:t>
            </a:r>
          </a:p>
          <a:p>
            <a:pPr algn="r"/>
            <a:r>
              <a:rPr lang="en-US" sz="1600" i="1">
                <a:solidFill>
                  <a:srgbClr val="FF0000"/>
                </a:solidFill>
                <a:latin typeface="Arial" charset="0"/>
              </a:rPr>
              <a:t>argument</a:t>
            </a:r>
          </a:p>
        </p:txBody>
      </p:sp>
      <p:sp>
        <p:nvSpPr>
          <p:cNvPr id="52245" name="Text Box 21"/>
          <p:cNvSpPr txBox="1">
            <a:spLocks noChangeArrowheads="1"/>
          </p:cNvSpPr>
          <p:nvPr/>
        </p:nvSpPr>
        <p:spPr bwMode="auto">
          <a:xfrm>
            <a:off x="3276600" y="5638800"/>
            <a:ext cx="2133600" cy="8255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Courier New" charset="0"/>
              </a:rPr>
              <a:t>$</a:t>
            </a:r>
            <a:r>
              <a:rPr lang="en-US" sz="1600" b="0" i="1"/>
              <a:t> pins down following column or row when copying formula</a:t>
            </a:r>
          </a:p>
        </p:txBody>
      </p:sp>
      <p:sp>
        <p:nvSpPr>
          <p:cNvPr id="52246" name="Text Box 22"/>
          <p:cNvSpPr txBox="1">
            <a:spLocks noChangeArrowheads="1"/>
          </p:cNvSpPr>
          <p:nvPr/>
        </p:nvSpPr>
        <p:spPr bwMode="auto">
          <a:xfrm>
            <a:off x="762000" y="5105400"/>
            <a:ext cx="1981200" cy="8255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>
                <a:latin typeface="Courier New" charset="0"/>
              </a:rPr>
              <a:t>RAND()</a:t>
            </a:r>
            <a:r>
              <a:rPr lang="en-US" sz="1600" b="0" i="1"/>
              <a:t> is “volatile” so regenerates on any edit, or F9 key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75DF06BD-5203-6C45-832C-5C9AD0D0F2C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52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Excel</a:t>
            </a:r>
            <a:r>
              <a:rPr lang="en-US" sz="3200">
                <a:latin typeface="Arial" charset="0"/>
              </a:rPr>
              <a:t> </a:t>
            </a:r>
            <a:r>
              <a:rPr lang="en-US" sz="1600">
                <a:latin typeface="Arial" charset="0"/>
              </a:rPr>
              <a:t>(cont’d.)</a:t>
            </a:r>
          </a:p>
        </p:txBody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For each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“Sold” column: number of papers sold that day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“Scrap” column: number of papers scrapped that day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“Profit” column: profit (+, </a:t>
            </a:r>
            <a:r>
              <a:rPr lang="en-US">
                <a:latin typeface="Times New Roman" charset="0"/>
                <a:cs typeface="Times New Roman" charset="0"/>
              </a:rPr>
              <a:t>–</a:t>
            </a:r>
            <a:r>
              <a:rPr lang="en-US">
                <a:latin typeface="Arial" charset="0"/>
              </a:rPr>
              <a:t>, 0) that day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Placement of “</a:t>
            </a:r>
            <a:r>
              <a:rPr lang="en-US" b="1">
                <a:latin typeface="Courier New" charset="0"/>
              </a:rPr>
              <a:t>$</a:t>
            </a:r>
            <a:r>
              <a:rPr lang="en-US">
                <a:latin typeface="Arial" charset="0"/>
              </a:rPr>
              <a:t>” in formulas to facilitate copying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At bottom of “Profit” columns (green):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Average profit over 30 days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Half-width of 95% confidence interval on E(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))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Value 2.045 is upper 0.975 critical point of </a:t>
            </a:r>
            <a:r>
              <a:rPr lang="en-US" i="1">
                <a:latin typeface="Arial" charset="0"/>
              </a:rPr>
              <a:t>t</a:t>
            </a:r>
            <a:r>
              <a:rPr lang="en-US">
                <a:latin typeface="Arial" charset="0"/>
              </a:rPr>
              <a:t> distribution with 29 d.f.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Plot confidence intervals as “</a:t>
            </a:r>
            <a:r>
              <a:rPr lang="en-US" sz="2400">
                <a:latin typeface="Courier New" charset="0"/>
              </a:rPr>
              <a:t>I</a:t>
            </a:r>
            <a:r>
              <a:rPr lang="en-US">
                <a:latin typeface="Arial" charset="0"/>
              </a:rPr>
              <a:t>-beams” on left edge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Estimate of P(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&lt; 0)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Uses </a:t>
            </a:r>
            <a:r>
              <a:rPr lang="en-US" b="1">
                <a:latin typeface="Courier New" charset="0"/>
              </a:rPr>
              <a:t>COUNTIF</a:t>
            </a:r>
            <a:r>
              <a:rPr lang="en-US">
                <a:latin typeface="Arial" charset="0"/>
              </a:rPr>
              <a:t> function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Histograms of </a:t>
            </a:r>
            <a:r>
              <a:rPr lang="en-US" i="1">
                <a:latin typeface="Arial" charset="0"/>
              </a:rPr>
              <a:t>W</a:t>
            </a:r>
            <a:r>
              <a:rPr lang="en-US">
                <a:latin typeface="Arial" charset="0"/>
              </a:rPr>
              <a:t>(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) at bottom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Vertical red line at 0, separates profits, losses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D68EED65-363F-1B46-A8F1-385E0C2A5332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53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Newsvendor Problem – Results</a:t>
            </a:r>
            <a:endParaRPr lang="en-US" sz="1600">
              <a:latin typeface="Arial" charset="0"/>
            </a:endParaRP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Fine point – used same daily demands (column E) for each day, across all trial values of </a:t>
            </a:r>
            <a:r>
              <a:rPr lang="en-US" i="1">
                <a:latin typeface="Arial" charset="0"/>
              </a:rPr>
              <a:t>q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Would have been valid to generate them independently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Why is it better to use same demands for all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Results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Best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is about 140, maybe a little less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Randomness in all results (tap F9 key)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All demands, profits, graphics change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Confidence-interval, histogram plots change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Reminder that these are random outputs, random plots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Higher </a:t>
            </a:r>
            <a:r>
              <a:rPr lang="en-US" i="1">
                <a:latin typeface="Arial" charset="0"/>
              </a:rPr>
              <a:t>q</a:t>
            </a:r>
            <a:r>
              <a:rPr lang="en-US">
                <a:latin typeface="Arial" charset="0"/>
              </a:rPr>
              <a:t> </a:t>
            </a:r>
            <a:r>
              <a:rPr lang="en-US" b="1">
                <a:latin typeface="Arial" charset="0"/>
                <a:sym typeface="Symbol" charset="0"/>
              </a:rPr>
              <a:t></a:t>
            </a:r>
            <a:r>
              <a:rPr lang="en-US">
                <a:latin typeface="Arial" charset="0"/>
              </a:rPr>
              <a:t> more variability in profit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Histograms at bottom are wider for larger </a:t>
            </a:r>
            <a:r>
              <a:rPr lang="en-US" i="1">
                <a:latin typeface="Arial" charset="0"/>
              </a:rPr>
              <a:t>q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Higher chance of both large profits, but higher chance of loss, too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Risk/return tradeoff can be quantified – risk taker vs. risk-averse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3C88EBC-7516-3748-8D4C-0962BF11EDBC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54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Single-Server Queue – Setup</a:t>
            </a:r>
          </a:p>
        </p:txBody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Like hand simulation, but:</a:t>
            </a:r>
          </a:p>
          <a:p>
            <a:pPr lvl="1" eaLnBrk="1" hangingPunct="1"/>
            <a:r>
              <a:rPr lang="en-US">
                <a:latin typeface="Arial" charset="0"/>
              </a:rPr>
              <a:t>Interarrival times ~ exponential with mean 1/</a:t>
            </a:r>
            <a:r>
              <a:rPr lang="en-US" i="1">
                <a:latin typeface="Symbol" charset="0"/>
              </a:rPr>
              <a:t>l</a:t>
            </a:r>
            <a:r>
              <a:rPr lang="en-US">
                <a:latin typeface="Arial" charset="0"/>
              </a:rPr>
              <a:t> = 1.6 min.</a:t>
            </a:r>
          </a:p>
          <a:p>
            <a:pPr lvl="1" eaLnBrk="1" hangingPunct="1"/>
            <a:r>
              <a:rPr lang="en-US">
                <a:latin typeface="Arial" charset="0"/>
              </a:rPr>
              <a:t>Service times ~ uniform on [</a:t>
            </a:r>
            <a:r>
              <a:rPr lang="en-US" i="1">
                <a:latin typeface="Arial" charset="0"/>
              </a:rPr>
              <a:t>a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b</a:t>
            </a:r>
            <a:r>
              <a:rPr lang="en-US">
                <a:latin typeface="Arial" charset="0"/>
              </a:rPr>
              <a:t>] = [0.27, 2.29] min.</a:t>
            </a:r>
          </a:p>
          <a:p>
            <a:pPr lvl="1" eaLnBrk="1" hangingPunct="1"/>
            <a:r>
              <a:rPr lang="en-US">
                <a:latin typeface="Arial" charset="0"/>
              </a:rPr>
              <a:t>Stop when 50</a:t>
            </a:r>
            <a:r>
              <a:rPr lang="en-US" baseline="30000">
                <a:latin typeface="Arial" charset="0"/>
              </a:rPr>
              <a:t>th</a:t>
            </a:r>
            <a:r>
              <a:rPr lang="en-US">
                <a:latin typeface="Arial" charset="0"/>
              </a:rPr>
              <a:t> waiting time in queue is observed</a:t>
            </a:r>
          </a:p>
          <a:p>
            <a:pPr lvl="2" eaLnBrk="1" hangingPunct="1"/>
            <a:r>
              <a:rPr lang="en-US">
                <a:latin typeface="Arial" charset="0"/>
              </a:rPr>
              <a:t>i.e., when 50</a:t>
            </a:r>
            <a:r>
              <a:rPr lang="en-US" baseline="30000">
                <a:latin typeface="Arial" charset="0"/>
              </a:rPr>
              <a:t>th</a:t>
            </a:r>
            <a:r>
              <a:rPr lang="en-US">
                <a:latin typeface="Arial" charset="0"/>
              </a:rPr>
              <a:t> customer </a:t>
            </a:r>
            <a:r>
              <a:rPr lang="en-US" i="1">
                <a:latin typeface="Arial" charset="0"/>
              </a:rPr>
              <a:t>begins</a:t>
            </a:r>
            <a:r>
              <a:rPr lang="en-US">
                <a:latin typeface="Arial" charset="0"/>
              </a:rPr>
              <a:t> service, not exits system</a:t>
            </a:r>
          </a:p>
          <a:p>
            <a:pPr eaLnBrk="1" hangingPunct="1"/>
            <a:r>
              <a:rPr lang="en-US">
                <a:latin typeface="Arial" charset="0"/>
              </a:rPr>
              <a:t>Watch waiting times in queue </a:t>
            </a:r>
            <a:r>
              <a:rPr lang="en-US" i="1">
                <a:latin typeface="Arial" charset="0"/>
              </a:rPr>
              <a:t>WQ</a:t>
            </a:r>
            <a:r>
              <a:rPr lang="en-US" baseline="-25000">
                <a:latin typeface="Arial" charset="0"/>
              </a:rPr>
              <a:t>1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WQ</a:t>
            </a:r>
            <a:r>
              <a:rPr lang="en-US" baseline="-25000">
                <a:latin typeface="Arial" charset="0"/>
              </a:rPr>
              <a:t>2</a:t>
            </a:r>
            <a:r>
              <a:rPr lang="en-US">
                <a:latin typeface="Arial" charset="0"/>
              </a:rPr>
              <a:t>, ..., </a:t>
            </a:r>
            <a:r>
              <a:rPr lang="en-US" i="1">
                <a:latin typeface="Arial" charset="0"/>
              </a:rPr>
              <a:t>WQ</a:t>
            </a:r>
            <a:r>
              <a:rPr lang="en-US" baseline="-25000">
                <a:latin typeface="Arial" charset="0"/>
              </a:rPr>
              <a:t>50</a:t>
            </a:r>
          </a:p>
          <a:p>
            <a:pPr lvl="1" eaLnBrk="1" hangingPunct="1"/>
            <a:r>
              <a:rPr lang="en-US">
                <a:latin typeface="Arial" charset="0"/>
              </a:rPr>
              <a:t>Important – not watching anything else, unlike before</a:t>
            </a:r>
          </a:p>
          <a:p>
            <a:pPr eaLnBrk="1" hangingPunct="1"/>
            <a:r>
              <a:rPr lang="en-US" i="1">
                <a:latin typeface="Arial" charset="0"/>
              </a:rPr>
              <a:t>S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service time of customer </a:t>
            </a:r>
            <a:r>
              <a:rPr lang="en-US" i="1">
                <a:latin typeface="Arial" charset="0"/>
              </a:rPr>
              <a:t>i</a:t>
            </a:r>
            <a:r>
              <a:rPr lang="en-US">
                <a:latin typeface="Arial" charset="0"/>
              </a:rPr>
              <a:t>,</a:t>
            </a:r>
            <a:br>
              <a:rPr lang="en-US">
                <a:latin typeface="Arial" charset="0"/>
              </a:rPr>
            </a:br>
            <a:r>
              <a:rPr lang="en-US" i="1">
                <a:latin typeface="Arial" charset="0"/>
              </a:rPr>
              <a:t>A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interarrival time between custs. </a:t>
            </a:r>
            <a:r>
              <a:rPr lang="en-US" i="1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– 1 and </a:t>
            </a:r>
            <a:r>
              <a:rPr lang="en-US" i="1">
                <a:latin typeface="Arial" charset="0"/>
              </a:rPr>
              <a:t>i</a:t>
            </a:r>
          </a:p>
          <a:p>
            <a:pPr eaLnBrk="1" hangingPunct="1"/>
            <a:r>
              <a:rPr lang="en-US" i="1">
                <a:solidFill>
                  <a:srgbClr val="FF0000"/>
                </a:solidFill>
                <a:latin typeface="Arial" charset="0"/>
              </a:rPr>
              <a:t>Lindley’s recursion</a:t>
            </a:r>
            <a:r>
              <a:rPr lang="en-US">
                <a:latin typeface="Arial" charset="0"/>
              </a:rPr>
              <a:t> (1952):  Initialize </a:t>
            </a:r>
            <a:r>
              <a:rPr lang="en-US" i="1">
                <a:latin typeface="Arial" charset="0"/>
              </a:rPr>
              <a:t>WQ</a:t>
            </a:r>
            <a:r>
              <a:rPr lang="en-US" baseline="-25000">
                <a:latin typeface="Arial" charset="0"/>
              </a:rPr>
              <a:t>1</a:t>
            </a:r>
            <a:r>
              <a:rPr lang="en-US">
                <a:latin typeface="Arial" charset="0"/>
              </a:rPr>
              <a:t> = 0,</a:t>
            </a:r>
          </a:p>
          <a:p>
            <a:pPr algn="ctr" eaLnBrk="1" hangingPunct="1">
              <a:buFontTx/>
              <a:buNone/>
            </a:pP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max (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 baseline="-25000">
                <a:latin typeface="Arial" charset="0"/>
              </a:rPr>
              <a:t> – 1</a:t>
            </a:r>
            <a:r>
              <a:rPr lang="en-US">
                <a:latin typeface="Arial" charset="0"/>
              </a:rPr>
              <a:t> + </a:t>
            </a:r>
            <a:r>
              <a:rPr lang="en-US" i="1">
                <a:latin typeface="Arial" charset="0"/>
              </a:rPr>
              <a:t>S</a:t>
            </a:r>
            <a:r>
              <a:rPr lang="en-US" i="1" baseline="-25000">
                <a:latin typeface="Arial" charset="0"/>
              </a:rPr>
              <a:t>i</a:t>
            </a:r>
            <a:r>
              <a:rPr lang="en-US" baseline="-25000">
                <a:latin typeface="Arial" charset="0"/>
              </a:rPr>
              <a:t> – 1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A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, 0), </a:t>
            </a:r>
            <a:r>
              <a:rPr lang="en-US" i="1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2, 3, ...</a:t>
            </a:r>
          </a:p>
          <a:p>
            <a:pPr eaLnBrk="1" hangingPunct="1">
              <a:buFontTx/>
              <a:buNone/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3B744F6-C48D-CD4B-858F-4D0F165BB89E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55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Single-Server Queue – Simulation</a:t>
            </a:r>
          </a:p>
        </p:txBody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Need to generate random variates:  let </a:t>
            </a:r>
            <a:r>
              <a:rPr lang="en-US" i="1">
                <a:latin typeface="Arial" charset="0"/>
              </a:rPr>
              <a:t>U</a:t>
            </a:r>
            <a:r>
              <a:rPr lang="en-US">
                <a:latin typeface="Arial" charset="0"/>
              </a:rPr>
              <a:t> ~ U[0, 1]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Exponential (mean 1/</a:t>
            </a:r>
            <a:r>
              <a:rPr lang="en-US" i="1">
                <a:latin typeface="Symbol" charset="0"/>
              </a:rPr>
              <a:t>l</a:t>
            </a:r>
            <a:r>
              <a:rPr lang="en-US">
                <a:latin typeface="Arial" charset="0"/>
              </a:rPr>
              <a:t>):	</a:t>
            </a:r>
            <a:r>
              <a:rPr lang="en-US" i="1">
                <a:latin typeface="Arial" charset="0"/>
              </a:rPr>
              <a:t>A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–(1/</a:t>
            </a:r>
            <a:r>
              <a:rPr lang="en-US" i="1">
                <a:latin typeface="Symbol" charset="0"/>
              </a:rPr>
              <a:t>l</a:t>
            </a:r>
            <a:r>
              <a:rPr lang="en-US">
                <a:latin typeface="Arial" charset="0"/>
              </a:rPr>
              <a:t>) ln(1 – </a:t>
            </a:r>
            <a:r>
              <a:rPr lang="en-US" i="1">
                <a:latin typeface="Arial" charset="0"/>
              </a:rPr>
              <a:t>U</a:t>
            </a:r>
            <a:r>
              <a:rPr lang="en-US">
                <a:latin typeface="Arial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Uniform on [</a:t>
            </a:r>
            <a:r>
              <a:rPr lang="en-US" i="1">
                <a:latin typeface="Arial" charset="0"/>
              </a:rPr>
              <a:t>a</a:t>
            </a:r>
            <a:r>
              <a:rPr lang="en-US">
                <a:latin typeface="Arial" charset="0"/>
              </a:rPr>
              <a:t>, </a:t>
            </a:r>
            <a:r>
              <a:rPr lang="en-US" i="1">
                <a:latin typeface="Arial" charset="0"/>
              </a:rPr>
              <a:t>b</a:t>
            </a:r>
            <a:r>
              <a:rPr lang="en-US">
                <a:latin typeface="Arial" charset="0"/>
              </a:rPr>
              <a:t>]:		</a:t>
            </a:r>
            <a:r>
              <a:rPr lang="en-US" i="1">
                <a:latin typeface="Arial" charset="0"/>
              </a:rPr>
              <a:t>S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</a:t>
            </a:r>
            <a:r>
              <a:rPr lang="en-US" i="1">
                <a:latin typeface="Arial" charset="0"/>
              </a:rPr>
              <a:t>a</a:t>
            </a:r>
            <a:r>
              <a:rPr lang="en-US">
                <a:latin typeface="Arial" charset="0"/>
              </a:rPr>
              <a:t> + (</a:t>
            </a:r>
            <a:r>
              <a:rPr lang="en-US" i="1">
                <a:latin typeface="Arial" charset="0"/>
              </a:rPr>
              <a:t>b</a:t>
            </a:r>
            <a:r>
              <a:rPr lang="en-US">
                <a:latin typeface="Arial" charset="0"/>
              </a:rPr>
              <a:t> – </a:t>
            </a:r>
            <a:r>
              <a:rPr lang="en-US" i="1">
                <a:latin typeface="Arial" charset="0"/>
              </a:rPr>
              <a:t>a</a:t>
            </a:r>
            <a:r>
              <a:rPr lang="en-US">
                <a:latin typeface="Arial" charset="0"/>
              </a:rPr>
              <a:t>) </a:t>
            </a:r>
            <a:r>
              <a:rPr lang="en-US" i="1">
                <a:latin typeface="Arial" charset="0"/>
              </a:rPr>
              <a:t>U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File </a:t>
            </a:r>
            <a:r>
              <a:rPr lang="en-US">
                <a:latin typeface="Courier New" charset="0"/>
              </a:rPr>
              <a:t>MU1.xls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Input parameters in cells B4 – B6 (blue)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Some theoretical outputs in cells B8 – B10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Customer number (</a:t>
            </a:r>
            <a:r>
              <a:rPr lang="en-US" i="1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= 1, 2, ..., 50) in column D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Five IID replications (three columns for each)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IA = interarrival times, S = service times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WQ = waiting times in queue (plot, thin curves)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First one initialized to 0, remainder use Lindley’s recursion</a:t>
            </a:r>
          </a:p>
          <a:p>
            <a:pPr lvl="3" eaLnBrk="1" hangingPunct="1">
              <a:lnSpc>
                <a:spcPct val="80000"/>
              </a:lnSpc>
              <a:buFontTx/>
              <a:buNone/>
            </a:pPr>
            <a:r>
              <a:rPr lang="en-US">
                <a:latin typeface="Arial" charset="0"/>
              </a:rPr>
              <a:t>Curves rise from 0, variation increases toward right</a:t>
            </a:r>
          </a:p>
          <a:p>
            <a:pPr lvl="2" eaLnBrk="1" hangingPunct="1">
              <a:lnSpc>
                <a:spcPct val="80000"/>
              </a:lnSpc>
            </a:pPr>
            <a:r>
              <a:rPr lang="en-US">
                <a:latin typeface="Arial" charset="0"/>
              </a:rPr>
              <a:t>Creates positive autocorrelation down WQ columns</a:t>
            </a:r>
          </a:p>
          <a:p>
            <a:pPr lvl="3" eaLnBrk="1" hangingPunct="1">
              <a:lnSpc>
                <a:spcPct val="80000"/>
              </a:lnSpc>
              <a:buFontTx/>
              <a:buNone/>
            </a:pPr>
            <a:r>
              <a:rPr lang="en-US">
                <a:latin typeface="Arial" charset="0"/>
              </a:rPr>
              <a:t>Curves have less abrupt jumps than if 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’s were independent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A64352C5-F7FC-5040-81E1-A8F963EF249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Single-Server Queue – Results</a:t>
            </a:r>
          </a:p>
        </p:txBody>
      </p:sp>
      <p:sp>
        <p:nvSpPr>
          <p:cNvPr id="573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Column averages (green)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Average interarrival, service times close to expectations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Average 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within each replication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Not too far from steady-state expectation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Considerable variation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Many are below it (why?)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Cross-replication (by customer) averages (green)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Column T, thick line in plot to dampen noise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Why no sample variance, histograms of 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’s?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Could have computed both, as in newsvendor; two issues: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Nonstationarity – what is a “typical” </a:t>
            </a:r>
            <a:r>
              <a:rPr lang="en-US" i="1">
                <a:latin typeface="Arial" charset="0"/>
              </a:rPr>
              <a:t>WQ</a:t>
            </a:r>
            <a:r>
              <a:rPr lang="en-US" i="1" baseline="-25000">
                <a:latin typeface="Arial" charset="0"/>
              </a:rPr>
              <a:t>i</a:t>
            </a:r>
            <a:r>
              <a:rPr lang="en-US">
                <a:latin typeface="Arial" charset="0"/>
              </a:rPr>
              <a:t> here?</a:t>
            </a:r>
          </a:p>
          <a:p>
            <a:pPr lvl="2"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Autocorrelation – biases variance estimate, may bias histogram if run is not “long enough”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C88BEE4A-FBD7-3B4D-A4C3-2201F08D89D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Simulating with Spreadsheets: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Recap</a:t>
            </a:r>
          </a:p>
        </p:txBody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Popular for static models</a:t>
            </a:r>
          </a:p>
          <a:p>
            <a:pPr lvl="1" eaLnBrk="1" hangingPunct="1"/>
            <a:r>
              <a:rPr lang="en-US">
                <a:latin typeface="Arial" charset="0"/>
              </a:rPr>
              <a:t>Add-ins – @RISK, Crystal Ball</a:t>
            </a:r>
          </a:p>
          <a:p>
            <a:pPr eaLnBrk="1" hangingPunct="1"/>
            <a:r>
              <a:rPr lang="en-US">
                <a:latin typeface="Arial" charset="0"/>
              </a:rPr>
              <a:t>Inadequate tool for dynamic simulations if there’s any complexity</a:t>
            </a:r>
          </a:p>
          <a:p>
            <a:pPr lvl="1" eaLnBrk="1" hangingPunct="1"/>
            <a:r>
              <a:rPr lang="en-US">
                <a:latin typeface="Arial" charset="0"/>
              </a:rPr>
              <a:t>Extremely easy to simulate single-server queue in Arena – Chapter 3 main example</a:t>
            </a:r>
          </a:p>
          <a:p>
            <a:pPr lvl="1" eaLnBrk="1" hangingPunct="1"/>
            <a:r>
              <a:rPr lang="en-US">
                <a:latin typeface="Arial" charset="0"/>
              </a:rPr>
              <a:t>Can build very complex dynamic models with Arena – most of rest of book</a:t>
            </a:r>
          </a:p>
          <a:p>
            <a:pPr eaLnBrk="1" hangingPunct="1"/>
            <a:endParaRPr lang="en-US">
              <a:latin typeface="Arial" charset="0"/>
            </a:endParaRPr>
          </a:p>
          <a:p>
            <a:pPr lvl="1"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7B1BD0AD-2AD2-7846-A671-9E33D0C77944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58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Overview of a Simulation Study</a:t>
            </a:r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Understand system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Be clear about goals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Formulate model representation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Translate into modeling software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Verify “program”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Validate model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Design experiments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Make runs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>
                <a:latin typeface="Arial" charset="0"/>
              </a:rPr>
              <a:t>Analyze, get insight, document results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E92BEF6F-545B-0A45-82E7-93B24B935761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6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717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 number of parts in queue over time</a:t>
            </a:r>
            <a:r>
              <a:rPr lang="en-US" dirty="0">
                <a:latin typeface="Arial" charset="0"/>
              </a:rPr>
              <a:t>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number of parts in queue</a:t>
            </a:r>
            <a:r>
              <a:rPr lang="en-US" dirty="0">
                <a:latin typeface="Arial" charset="0"/>
              </a:rPr>
              <a:t>:</a:t>
            </a:r>
          </a:p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Average</a:t>
            </a:r>
            <a:r>
              <a:rPr lang="en-US" dirty="0">
                <a:latin typeface="Arial" charset="0"/>
              </a:rPr>
              <a:t> and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maximum total time in system</a:t>
            </a:r>
            <a:r>
              <a:rPr lang="en-US" dirty="0">
                <a:latin typeface="Arial" charset="0"/>
              </a:rPr>
              <a:t> (a.k.a.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cycle time</a:t>
            </a:r>
            <a:r>
              <a:rPr lang="en-US" dirty="0">
                <a:latin typeface="Arial" charset="0"/>
              </a:rPr>
              <a:t>):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sp>
        <p:nvSpPr>
          <p:cNvPr id="7175" name="Rectangle 6"/>
          <p:cNvSpPr>
            <a:spLocks noChangeArrowheads="1"/>
          </p:cNvSpPr>
          <p:nvPr/>
        </p:nvSpPr>
        <p:spPr bwMode="auto">
          <a:xfrm>
            <a:off x="3649663" y="1828800"/>
            <a:ext cx="5214569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i="1" dirty="0">
                <a:latin typeface="Arial" charset="0"/>
              </a:rPr>
              <a:t>Q</a:t>
            </a:r>
            <a:r>
              <a:rPr lang="en-US" sz="2800" dirty="0">
                <a:latin typeface="Arial" charset="0"/>
              </a:rPr>
              <a:t>(</a:t>
            </a:r>
            <a:r>
              <a:rPr lang="en-US" sz="2800" i="1" dirty="0">
                <a:latin typeface="Arial" charset="0"/>
              </a:rPr>
              <a:t>t</a:t>
            </a:r>
            <a:r>
              <a:rPr lang="en-US" sz="2800" dirty="0">
                <a:latin typeface="Arial" charset="0"/>
              </a:rPr>
              <a:t>) = number of parts in queue</a:t>
            </a:r>
          </a:p>
          <a:p>
            <a:pPr eaLnBrk="0" hangingPunct="0"/>
            <a:r>
              <a:rPr lang="en-US" sz="2800" dirty="0">
                <a:latin typeface="Arial" charset="0"/>
              </a:rPr>
              <a:t>	 at time </a:t>
            </a:r>
            <a:r>
              <a:rPr lang="en-US" sz="2800" i="1" dirty="0">
                <a:latin typeface="Arial" charset="0"/>
              </a:rPr>
              <a:t>t</a:t>
            </a:r>
          </a:p>
        </p:txBody>
      </p:sp>
      <p:graphicFrame>
        <p:nvGraphicFramePr>
          <p:cNvPr id="7176" name="Object 0"/>
          <p:cNvGraphicFramePr>
            <a:graphicFrameLocks noChangeAspect="1"/>
          </p:cNvGraphicFramePr>
          <p:nvPr/>
        </p:nvGraphicFramePr>
        <p:xfrm>
          <a:off x="762000" y="1752600"/>
          <a:ext cx="16256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4" name="Equation" r:id="rId4" imgW="1625600" imgH="1003300" progId="Equation.3">
                  <p:embed/>
                </p:oleObj>
              </mc:Choice>
              <mc:Fallback>
                <p:oleObj name="Equation" r:id="rId4" imgW="1625600" imgH="10033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752600"/>
                        <a:ext cx="16256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1"/>
          <p:cNvGraphicFramePr>
            <a:graphicFrameLocks noChangeAspect="1"/>
          </p:cNvGraphicFramePr>
          <p:nvPr/>
        </p:nvGraphicFramePr>
        <p:xfrm>
          <a:off x="6705600" y="2743200"/>
          <a:ext cx="15875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" name="Equation" r:id="rId6" imgW="1587500" imgH="660400" progId="Equation.3">
                  <p:embed/>
                </p:oleObj>
              </mc:Choice>
              <mc:Fallback>
                <p:oleObj name="Equation" r:id="rId6" imgW="1587500" imgH="660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743200"/>
                        <a:ext cx="15875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2"/>
          <p:cNvGraphicFramePr>
            <a:graphicFrameLocks noChangeAspect="1"/>
          </p:cNvGraphicFramePr>
          <p:nvPr/>
        </p:nvGraphicFramePr>
        <p:xfrm>
          <a:off x="609600" y="4419600"/>
          <a:ext cx="2971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6" name="Equation" r:id="rId8" imgW="2971800" imgH="1447560" progId="Equation.3">
                  <p:embed/>
                </p:oleObj>
              </mc:Choice>
              <mc:Fallback>
                <p:oleObj name="Equation" r:id="rId8" imgW="2971800" imgH="1447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19600"/>
                        <a:ext cx="29718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4157663" y="4953000"/>
            <a:ext cx="49863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b="1" i="1">
                <a:latin typeface="Arial" charset="0"/>
              </a:rPr>
              <a:t>TS</a:t>
            </a:r>
            <a:r>
              <a:rPr lang="en-US" sz="2800" b="1" i="1" baseline="-25000">
                <a:latin typeface="Arial" charset="0"/>
              </a:rPr>
              <a:t>i</a:t>
            </a:r>
            <a:r>
              <a:rPr lang="en-US" sz="2800" b="1">
                <a:latin typeface="Arial" charset="0"/>
              </a:rPr>
              <a:t> = time in system of part </a:t>
            </a:r>
            <a:r>
              <a:rPr lang="en-US" sz="2800" b="1" i="1">
                <a:latin typeface="Arial" charset="0"/>
              </a:rPr>
              <a:t>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5A09946B-DAFD-6845-9BB2-AF63674D0AB2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7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819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Goals of Study: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Output Performance Measures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819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FF0000"/>
                </a:solidFill>
                <a:latin typeface="Arial" charset="0"/>
              </a:rPr>
              <a:t>Utilization</a:t>
            </a:r>
            <a:r>
              <a:rPr lang="en-US" dirty="0">
                <a:latin typeface="Arial" charset="0"/>
              </a:rPr>
              <a:t> of machine (proportion of time busy)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b="0" dirty="0">
                <a:latin typeface="Arial" charset="0"/>
              </a:rPr>
              <a:t>Such measures are referred to as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K</a:t>
            </a:r>
            <a:r>
              <a:rPr lang="en-US" b="0" dirty="0">
                <a:latin typeface="Arial" charset="0"/>
              </a:rPr>
              <a:t>ey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P</a:t>
            </a:r>
            <a:r>
              <a:rPr lang="en-US" b="0" dirty="0">
                <a:latin typeface="Arial" charset="0"/>
              </a:rPr>
              <a:t>erformance </a:t>
            </a:r>
            <a:r>
              <a:rPr lang="en-US" b="0" dirty="0">
                <a:solidFill>
                  <a:srgbClr val="FF0000"/>
                </a:solidFill>
                <a:latin typeface="Arial" charset="0"/>
              </a:rPr>
              <a:t>I</a:t>
            </a:r>
            <a:r>
              <a:rPr lang="en-US" b="0" dirty="0">
                <a:latin typeface="Arial" charset="0"/>
              </a:rPr>
              <a:t>ndicators (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KPI</a:t>
            </a:r>
            <a:r>
              <a:rPr lang="en-US" b="0" dirty="0">
                <a:latin typeface="Arial" charset="0"/>
              </a:rPr>
              <a:t>s)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8199" name="Object 6"/>
          <p:cNvGraphicFramePr>
            <a:graphicFrameLocks noChangeAspect="1"/>
          </p:cNvGraphicFramePr>
          <p:nvPr/>
        </p:nvGraphicFramePr>
        <p:xfrm>
          <a:off x="457200" y="1752600"/>
          <a:ext cx="854551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Equation" r:id="rId4" imgW="3073400" imgH="520700" progId="Equation.DSMT4">
                  <p:embed/>
                </p:oleObj>
              </mc:Choice>
              <mc:Fallback>
                <p:oleObj name="Equation" r:id="rId4" imgW="3073400" imgH="520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854551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4C2F0C27-98EF-6D46-B241-284898077C0B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8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Analysis Options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Educated guessing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Average interarrival time = 4.08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Average service time = 3.46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So (on average) parts are being processed faster than they arrive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System has a chance of operating in a stable way in long run, i.e., might not “explode”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If all interarrivals and service times were exactly at their mean, there would never be a queue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But data clearly exhibit variability, so a queue could 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If we’d had average interarrival &lt; average service time, and this persisted, then queue would explode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Truth </a:t>
            </a:r>
            <a:r>
              <a:rPr lang="en-US" dirty="0">
                <a:latin typeface="Arial" charset="0"/>
                <a:cs typeface="Arial" charset="0"/>
              </a:rPr>
              <a:t>— between these extremes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Guessing has its limits …</a:t>
            </a:r>
            <a:endParaRPr lang="en-US" dirty="0"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79B8B-1FE2-A94A-827A-79923E5F1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"/>
          <a:stretch/>
        </p:blipFill>
        <p:spPr>
          <a:xfrm>
            <a:off x="228600" y="1714500"/>
            <a:ext cx="8925277" cy="419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68F6A-325A-9148-B6AA-98C20EA3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63177"/>
            <a:ext cx="7734300" cy="4777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009B"/>
                </a:solidFill>
                <a:latin typeface="Arial" charset="0"/>
              </a:rPr>
              <a:t> Simulation 101  – Fundamental Simulation Concepts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009B"/>
                </a:solidFill>
                <a:latin typeface="Arial" charset="0"/>
              </a:rPr>
              <a:t>Slide </a:t>
            </a:r>
            <a:fld id="{1476B91F-A4E2-AA4A-9D33-AEABEB102F76}" type="slidenum">
              <a:rPr lang="en-US" sz="1400">
                <a:solidFill>
                  <a:srgbClr val="00009B"/>
                </a:solidFill>
                <a:latin typeface="Arial" charset="0"/>
              </a:rPr>
              <a:pPr eaLnBrk="1" hangingPunct="1"/>
              <a:t>9</a:t>
            </a:fld>
            <a:r>
              <a:rPr lang="en-US" sz="1400">
                <a:solidFill>
                  <a:srgbClr val="00009B"/>
                </a:solidFill>
                <a:latin typeface="Arial" charset="0"/>
              </a:rPr>
              <a:t> of 57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228600" y="6553200"/>
            <a:ext cx="2743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Analysis Options </a:t>
            </a:r>
            <a:r>
              <a:rPr lang="en-US" sz="1800">
                <a:latin typeface="Arial" charset="0"/>
              </a:rPr>
              <a:t>(cont’d.)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Queueing theory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Requires additional assumptions about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Popular, simple model:  </a:t>
            </a:r>
            <a:r>
              <a:rPr lang="en-US" i="1" dirty="0">
                <a:solidFill>
                  <a:srgbClr val="FF0000"/>
                </a:solidFill>
                <a:latin typeface="Arial" charset="0"/>
              </a:rPr>
              <a:t>M/M/1 queue</a:t>
            </a:r>
            <a:endParaRPr lang="en-US" dirty="0">
              <a:solidFill>
                <a:srgbClr val="FF0000"/>
              </a:solidFill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Interarrival times ~ exponential </a:t>
            </a:r>
            <a:r>
              <a:rPr lang="en-US" sz="1800" dirty="0">
                <a:solidFill>
                  <a:srgbClr val="C00000"/>
                </a:solidFill>
                <a:latin typeface="Arial" charset="0"/>
              </a:rPr>
              <a:t>(what is the distribution of arrival times?)</a:t>
            </a:r>
            <a:endParaRPr lang="en-US" dirty="0">
              <a:solidFill>
                <a:srgbClr val="C00000"/>
              </a:solidFill>
              <a:latin typeface="Arial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Service times ~ exponential, </a:t>
            </a:r>
            <a:r>
              <a:rPr lang="en-US" dirty="0" err="1">
                <a:latin typeface="Arial" charset="0"/>
              </a:rPr>
              <a:t>indep</a:t>
            </a:r>
            <a:r>
              <a:rPr lang="en-US" dirty="0">
                <a:latin typeface="Arial" charset="0"/>
              </a:rPr>
              <a:t>. of interarrivals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Must have E(service) &lt; E(interarrival)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Steady-state (long-run, forever)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Exact analytic results; e.g., average waiting time in queue is 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Problems:  validity, estimating means, time 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But it’s all about approximation!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10247" name="Object 4"/>
          <p:cNvGraphicFramePr>
            <a:graphicFrameLocks noChangeAspect="1"/>
          </p:cNvGraphicFramePr>
          <p:nvPr/>
        </p:nvGraphicFramePr>
        <p:xfrm>
          <a:off x="1466850" y="4191000"/>
          <a:ext cx="422275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Equation" r:id="rId4" imgW="5867400" imgH="1003300" progId="Equation.3">
                  <p:embed/>
                </p:oleObj>
              </mc:Choice>
              <mc:Fallback>
                <p:oleObj name="Equation" r:id="rId4" imgW="5867400" imgH="1003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4191000"/>
                        <a:ext cx="422275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13695</TotalTime>
  <Words>4073</Words>
  <Application>Microsoft Macintosh PowerPoint</Application>
  <PresentationFormat>On-screen Show (4:3)</PresentationFormat>
  <Paragraphs>754</Paragraphs>
  <Slides>58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Cambria Math</vt:lpstr>
      <vt:lpstr>Courier New</vt:lpstr>
      <vt:lpstr>Symbol</vt:lpstr>
      <vt:lpstr>Times New Roman</vt:lpstr>
      <vt:lpstr>Wingdings</vt:lpstr>
      <vt:lpstr>Default Design</vt:lpstr>
      <vt:lpstr>Equation</vt:lpstr>
      <vt:lpstr>Document</vt:lpstr>
      <vt:lpstr>Chart</vt:lpstr>
      <vt:lpstr> Fundamental Simulation Concepts</vt:lpstr>
      <vt:lpstr>What We’ll Do ...</vt:lpstr>
      <vt:lpstr>The System: A Simple Processing System</vt:lpstr>
      <vt:lpstr>Model Specifics</vt:lpstr>
      <vt:lpstr>Goals of Study: Output Performance Measures</vt:lpstr>
      <vt:lpstr>Goals of Study: Output Performance Measures (cont’d.)</vt:lpstr>
      <vt:lpstr>Goals of Study: Output Performance Measures (cont’d.)</vt:lpstr>
      <vt:lpstr>Analysis Options</vt:lpstr>
      <vt:lpstr>Analysis Options (cont’d.)</vt:lpstr>
      <vt:lpstr>Poison Distribution</vt:lpstr>
      <vt:lpstr>Mechanistic Simulation</vt:lpstr>
      <vt:lpstr>Pieces of a Simulation Model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Pieces of a Simulation Model (cont’d.)</vt:lpstr>
      <vt:lpstr>Simulation Dynamics: Event-Scheduling “World View”</vt:lpstr>
      <vt:lpstr>Events for the Simple Processing System</vt:lpstr>
      <vt:lpstr>Events for the Simple Processing System (cont’d.)</vt:lpstr>
      <vt:lpstr>Events for the Simple Processing System (cont’d.)</vt:lpstr>
      <vt:lpstr>Some Additional Specifics for the Simple Processing System</vt:lpstr>
      <vt:lpstr>Simulation by Hand</vt:lpstr>
      <vt:lpstr>Simulation by Hand: Setup</vt:lpstr>
      <vt:lpstr>Simulation by Hand: t = 0.00, Initialize</vt:lpstr>
      <vt:lpstr>Simulation by Hand: t = 0.00, Arrival of Part 1</vt:lpstr>
      <vt:lpstr>Simulation by Hand: t = 1.73, Arrival of Part 2</vt:lpstr>
      <vt:lpstr>Simulation by Hand: t = 2.90, Departure of Part 1</vt:lpstr>
      <vt:lpstr>Simulation by Hand: t = 3.08, Arrival of Part 3</vt:lpstr>
      <vt:lpstr>Simulation by Hand: t = 3.79, Arrival of Part 4</vt:lpstr>
      <vt:lpstr>Simulation by Hand: t = 4.41, Arrival of Part 5</vt:lpstr>
      <vt:lpstr>Simulation by Hand: t = 4.66, Departure of Part 2</vt:lpstr>
      <vt:lpstr>Simulation by Hand: t = 8.05, Departure of Part 3</vt:lpstr>
      <vt:lpstr>Simulation by Hand: t = 12.57, Departure of Part 4</vt:lpstr>
      <vt:lpstr>Simulation by Hand: t = 17.03, Departure of Part 5</vt:lpstr>
      <vt:lpstr>Simulation by Hand: t = 18.69, Arrival of Part 6</vt:lpstr>
      <vt:lpstr>Simulation by Hand: t = 19.39, Arrival of Part 7</vt:lpstr>
      <vt:lpstr>Simulation by Hand: t = 20.00, The End</vt:lpstr>
      <vt:lpstr>Simulation by Hand: Finishing Up</vt:lpstr>
      <vt:lpstr>Complete Record of the Hand Simulation</vt:lpstr>
      <vt:lpstr>Event-Scheduling Logic via Programming</vt:lpstr>
      <vt:lpstr>Simulation Dynamics: Process-Interaction World View</vt:lpstr>
      <vt:lpstr>Randomness in Simulation</vt:lpstr>
      <vt:lpstr>Comparing Alternatives</vt:lpstr>
      <vt:lpstr>Results:  Original vs. Double-Time Arrivals</vt:lpstr>
      <vt:lpstr>Simulating with Spreadsheets: Introduction</vt:lpstr>
      <vt:lpstr>Simulating with Spreadsheets: Newsvendor Problem – Setup</vt:lpstr>
      <vt:lpstr>Simulating with Spreadsheets: Newsvendor Problem – Formulation</vt:lpstr>
      <vt:lpstr>Simulating with Spreadsheets: Newsvendor Problem – Simulation</vt:lpstr>
      <vt:lpstr>Simulating with Spreadsheets: Newsvendor Problem – Excel</vt:lpstr>
      <vt:lpstr>Simulating with Spreadsheets: Newsvendor Problem – Excel (cont’d.)</vt:lpstr>
      <vt:lpstr>Simulating with Spreadsheets: Newsvendor Problem – Results</vt:lpstr>
      <vt:lpstr>Simulating with Spreadsheets: Single-Server Queue – Setup</vt:lpstr>
      <vt:lpstr>Simulating with Spreadsheets: Single-Server Queue – Simulation</vt:lpstr>
      <vt:lpstr>Simulating with Spreadsheets: Single-Server Queue – Results</vt:lpstr>
      <vt:lpstr>Simulating with Spreadsheets: Recap</vt:lpstr>
      <vt:lpstr>Overview of a Simulation Study</vt:lpstr>
    </vt:vector>
  </TitlesOfParts>
  <Company>Simulation with Arena, 4th 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2 -- Fundamental Simulation Concepts</dc:title>
  <dc:creator>Kelton/Sadowski/Swets</dc:creator>
  <cp:lastModifiedBy>Ramshani, Mohammad</cp:lastModifiedBy>
  <cp:revision>260</cp:revision>
  <dcterms:created xsi:type="dcterms:W3CDTF">2001-06-23T20:49:48Z</dcterms:created>
  <dcterms:modified xsi:type="dcterms:W3CDTF">2019-01-05T23:18:43Z</dcterms:modified>
</cp:coreProperties>
</file>